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9" r:id="rId1"/>
    <p:sldMasterId id="2147484182" r:id="rId2"/>
    <p:sldMasterId id="2147484195" r:id="rId3"/>
    <p:sldMasterId id="2147484208" r:id="rId4"/>
    <p:sldMasterId id="2147485648" r:id="rId5"/>
    <p:sldMasterId id="2147485661" r:id="rId6"/>
    <p:sldMasterId id="2147485674" r:id="rId7"/>
    <p:sldMasterId id="2147485687" r:id="rId8"/>
    <p:sldMasterId id="2147485700" r:id="rId9"/>
    <p:sldMasterId id="2147485713" r:id="rId10"/>
    <p:sldMasterId id="2147489500" r:id="rId11"/>
    <p:sldMasterId id="2147489552" r:id="rId12"/>
  </p:sldMasterIdLst>
  <p:notesMasterIdLst>
    <p:notesMasterId r:id="rId26"/>
  </p:notesMasterIdLst>
  <p:handoutMasterIdLst>
    <p:handoutMasterId r:id="rId27"/>
  </p:handoutMasterIdLst>
  <p:sldIdLst>
    <p:sldId id="1022" r:id="rId13"/>
    <p:sldId id="1035" r:id="rId14"/>
    <p:sldId id="1045" r:id="rId15"/>
    <p:sldId id="1036" r:id="rId16"/>
    <p:sldId id="1029" r:id="rId17"/>
    <p:sldId id="1038" r:id="rId18"/>
    <p:sldId id="1039" r:id="rId19"/>
    <p:sldId id="1031" r:id="rId20"/>
    <p:sldId id="1040" r:id="rId21"/>
    <p:sldId id="1041" r:id="rId22"/>
    <p:sldId id="1043" r:id="rId23"/>
    <p:sldId id="1044" r:id="rId24"/>
    <p:sldId id="927" r:id="rId25"/>
  </p:sldIdLst>
  <p:sldSz cx="9144000" cy="6858000" type="screen4x3"/>
  <p:notesSz cx="6797675" cy="992663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CC6600"/>
    <a:srgbClr val="000000"/>
    <a:srgbClr val="FFFF66"/>
    <a:srgbClr val="FF7C80"/>
    <a:srgbClr val="FF9900"/>
    <a:srgbClr val="FF9966"/>
    <a:srgbClr val="CCFFCC"/>
    <a:srgbClr val="FFFFCC"/>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0" autoAdjust="0"/>
    <p:restoredTop sz="82892" autoAdjust="0"/>
  </p:normalViewPr>
  <p:slideViewPr>
    <p:cSldViewPr>
      <p:cViewPr>
        <p:scale>
          <a:sx n="70" d="100"/>
          <a:sy n="70" d="100"/>
        </p:scale>
        <p:origin x="-1410"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47534287000973258"/>
          <c:y val="3.4962252279804151E-2"/>
          <c:w val="0.47519923814653098"/>
          <c:h val="0.85417787652744082"/>
        </c:manualLayout>
      </c:layout>
      <c:barChart>
        <c:barDir val="bar"/>
        <c:grouping val="clustered"/>
        <c:varyColors val="0"/>
        <c:ser>
          <c:idx val="0"/>
          <c:order val="0"/>
          <c:invertIfNegative val="0"/>
          <c:cat>
            <c:strRef>
              <c:f>Лист5!$B$11:$B$34</c:f>
              <c:strCache>
                <c:ptCount val="24"/>
                <c:pt idx="0">
                  <c:v>Дефект в системе комплемента</c:v>
                </c:pt>
                <c:pt idx="1">
                  <c:v>Галактоземия</c:v>
                </c:pt>
                <c:pt idx="2">
                  <c:v>Преждеврем.половая зрелость центральн.происх.</c:v>
                </c:pt>
                <c:pt idx="3">
                  <c:v>Идиопатическая тромбоцитопеническая пурпура </c:v>
                </c:pt>
                <c:pt idx="4">
                  <c:v>Болезнь "кленового сиропа"</c:v>
                </c:pt>
                <c:pt idx="5">
                  <c:v>Гемолитико-уремический синдром</c:v>
                </c:pt>
                <c:pt idx="6">
                  <c:v>Острая перемежающая (печеночная) порфирия </c:v>
                </c:pt>
                <c:pt idx="7">
                  <c:v>Наследственный дефицит факторов II, VII, X</c:v>
                </c:pt>
                <c:pt idx="8">
                  <c:v>Нарушения обмена ароматических АК</c:v>
                </c:pt>
                <c:pt idx="9">
                  <c:v>Др.сфинголипидозы: б.Фабри, б.Ниманна-Пика</c:v>
                </c:pt>
                <c:pt idx="10">
                  <c:v>Пароксизмальная ночная гемоглобинурия </c:v>
                </c:pt>
                <c:pt idx="11">
                  <c:v>Юношеский артрит с системным началом</c:v>
                </c:pt>
                <c:pt idx="12">
                  <c:v>Нарушения обмена меди (б.Вильсона)</c:v>
                </c:pt>
                <c:pt idx="13">
                  <c:v>Апластическая анемия неуточненная</c:v>
                </c:pt>
                <c:pt idx="14">
                  <c:v>Незавершенный (несовершенный) остеогенез</c:v>
                </c:pt>
                <c:pt idx="15">
                  <c:v>Мукополисахаридоз, тип VI</c:v>
                </c:pt>
                <c:pt idx="16">
                  <c:v>Легочная (артериальная) гипертензия (идиопатич.) </c:v>
                </c:pt>
                <c:pt idx="17">
                  <c:v>Нарушения обмена жирных кислот</c:v>
                </c:pt>
                <c:pt idx="18">
                  <c:v>Тирозинемия</c:v>
                </c:pt>
                <c:pt idx="19">
                  <c:v>Мукополисахаридоз, тип II</c:v>
                </c:pt>
                <c:pt idx="20">
                  <c:v>Гомоцистинурия</c:v>
                </c:pt>
                <c:pt idx="21">
                  <c:v>Мукополисахаридоз, тип I</c:v>
                </c:pt>
                <c:pt idx="22">
                  <c:v>Глютарик (глютаровая) ацидурия</c:v>
                </c:pt>
                <c:pt idx="23">
                  <c:v>Др.нарушения обмена АК с разветвленной цепью</c:v>
                </c:pt>
              </c:strCache>
            </c:strRef>
          </c:cat>
          <c:val>
            <c:numRef>
              <c:f>Лист5!$C$11:$C$34</c:f>
              <c:numCache>
                <c:formatCode>0.00%</c:formatCode>
                <c:ptCount val="24"/>
                <c:pt idx="0">
                  <c:v>0.24900000000000014</c:v>
                </c:pt>
                <c:pt idx="1">
                  <c:v>0.37900000000000034</c:v>
                </c:pt>
                <c:pt idx="2">
                  <c:v>0.40900000000000025</c:v>
                </c:pt>
                <c:pt idx="3">
                  <c:v>0.43800000000000028</c:v>
                </c:pt>
                <c:pt idx="4">
                  <c:v>0.46200000000000002</c:v>
                </c:pt>
                <c:pt idx="5">
                  <c:v>0.46900000000000008</c:v>
                </c:pt>
                <c:pt idx="6">
                  <c:v>0.47100000000000025</c:v>
                </c:pt>
                <c:pt idx="7">
                  <c:v>0.48100000000000026</c:v>
                </c:pt>
                <c:pt idx="8">
                  <c:v>0.59199999999999997</c:v>
                </c:pt>
                <c:pt idx="9">
                  <c:v>0.60800000000000054</c:v>
                </c:pt>
                <c:pt idx="10">
                  <c:v>0.68300000000000005</c:v>
                </c:pt>
                <c:pt idx="11">
                  <c:v>0.68799999999999994</c:v>
                </c:pt>
                <c:pt idx="12">
                  <c:v>0.69299999999999995</c:v>
                </c:pt>
                <c:pt idx="13">
                  <c:v>0.69599999999999995</c:v>
                </c:pt>
                <c:pt idx="14">
                  <c:v>0.72300000000000053</c:v>
                </c:pt>
                <c:pt idx="15">
                  <c:v>0.74400000000000055</c:v>
                </c:pt>
                <c:pt idx="16">
                  <c:v>0.75900000000000056</c:v>
                </c:pt>
                <c:pt idx="17">
                  <c:v>0.76600000000000068</c:v>
                </c:pt>
                <c:pt idx="18">
                  <c:v>0.77400000000000069</c:v>
                </c:pt>
                <c:pt idx="19">
                  <c:v>0.78300000000000003</c:v>
                </c:pt>
                <c:pt idx="20">
                  <c:v>0.79</c:v>
                </c:pt>
                <c:pt idx="21">
                  <c:v>0.80200000000000005</c:v>
                </c:pt>
                <c:pt idx="22">
                  <c:v>0.85300000000000054</c:v>
                </c:pt>
                <c:pt idx="23">
                  <c:v>0.95000000000000051</c:v>
                </c:pt>
              </c:numCache>
            </c:numRef>
          </c:val>
          <c:extLst xmlns:c16r2="http://schemas.microsoft.com/office/drawing/2015/06/chart">
            <c:ext xmlns:c16="http://schemas.microsoft.com/office/drawing/2014/chart" uri="{C3380CC4-5D6E-409C-BE32-E72D297353CC}">
              <c16:uniqueId val="{00000000-508B-41B0-A09A-994954AAF543}"/>
            </c:ext>
          </c:extLst>
        </c:ser>
        <c:dLbls>
          <c:showLegendKey val="0"/>
          <c:showVal val="0"/>
          <c:showCatName val="0"/>
          <c:showSerName val="0"/>
          <c:showPercent val="0"/>
          <c:showBubbleSize val="0"/>
        </c:dLbls>
        <c:gapWidth val="150"/>
        <c:axId val="138676224"/>
        <c:axId val="132792896"/>
      </c:barChart>
      <c:catAx>
        <c:axId val="138676224"/>
        <c:scaling>
          <c:orientation val="minMax"/>
        </c:scaling>
        <c:delete val="0"/>
        <c:axPos val="l"/>
        <c:numFmt formatCode="General" sourceLinked="0"/>
        <c:majorTickMark val="out"/>
        <c:minorTickMark val="none"/>
        <c:tickLblPos val="nextTo"/>
        <c:txPr>
          <a:bodyPr/>
          <a:lstStyle/>
          <a:p>
            <a:pPr>
              <a:defRPr sz="1000">
                <a:latin typeface="Times New Roman" pitchFamily="18" charset="0"/>
                <a:cs typeface="Times New Roman" pitchFamily="18" charset="0"/>
              </a:defRPr>
            </a:pPr>
            <a:endParaRPr lang="ru-RU"/>
          </a:p>
        </c:txPr>
        <c:crossAx val="132792896"/>
        <c:crosses val="autoZero"/>
        <c:auto val="1"/>
        <c:lblAlgn val="ctr"/>
        <c:lblOffset val="100"/>
        <c:noMultiLvlLbl val="0"/>
      </c:catAx>
      <c:valAx>
        <c:axId val="132792896"/>
        <c:scaling>
          <c:orientation val="minMax"/>
        </c:scaling>
        <c:delete val="0"/>
        <c:axPos val="b"/>
        <c:majorGridlines/>
        <c:title>
          <c:tx>
            <c:rich>
              <a:bodyPr/>
              <a:lstStyle/>
              <a:p>
                <a:pPr>
                  <a:defRPr sz="1100" b="0">
                    <a:latin typeface="Times New Roman" pitchFamily="18" charset="0"/>
                    <a:cs typeface="Times New Roman" pitchFamily="18" charset="0"/>
                  </a:defRPr>
                </a:pPr>
                <a:r>
                  <a:rPr lang="ru-RU" sz="1100" b="0">
                    <a:latin typeface="Times New Roman" pitchFamily="18" charset="0"/>
                    <a:cs typeface="Times New Roman" pitchFamily="18" charset="0"/>
                  </a:rPr>
                  <a:t>Доля пациентов</a:t>
                </a:r>
              </a:p>
            </c:rich>
          </c:tx>
          <c:layout>
            <c:manualLayout>
              <c:xMode val="edge"/>
              <c:yMode val="edge"/>
              <c:x val="0.6353600404718317"/>
              <c:y val="0.95152243900546918"/>
            </c:manualLayout>
          </c:layout>
          <c:overlay val="0"/>
        </c:title>
        <c:numFmt formatCode="0%" sourceLinked="0"/>
        <c:majorTickMark val="out"/>
        <c:minorTickMark val="none"/>
        <c:tickLblPos val="nextTo"/>
        <c:txPr>
          <a:bodyPr/>
          <a:lstStyle/>
          <a:p>
            <a:pPr>
              <a:defRPr sz="1100">
                <a:latin typeface="Times New Roman" pitchFamily="18" charset="0"/>
                <a:cs typeface="Times New Roman" pitchFamily="18" charset="0"/>
              </a:defRPr>
            </a:pPr>
            <a:endParaRPr lang="ru-RU"/>
          </a:p>
        </c:txPr>
        <c:crossAx val="138676224"/>
        <c:crosses val="autoZero"/>
        <c:crossBetween val="between"/>
        <c:majorUnit val="0.1"/>
      </c:valAx>
      <c:spPr>
        <a:ln w="6350">
          <a:solidFill>
            <a:schemeClr val="tx1"/>
          </a:solidFill>
        </a:ln>
      </c:spPr>
    </c:plotArea>
    <c:plotVisOnly val="1"/>
    <c:dispBlanksAs val="gap"/>
    <c:showDLblsOverMax val="0"/>
  </c:chart>
  <c:spPr>
    <a:ln>
      <a:noFill/>
    </a:ln>
  </c:sp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0.83109</cdr:x>
      <cdr:y>0.03575</cdr:y>
    </cdr:from>
    <cdr:to>
      <cdr:x>0.95092</cdr:x>
      <cdr:y>0.88908</cdr:y>
    </cdr:to>
    <cdr:sp macro="" textlink="">
      <cdr:nvSpPr>
        <cdr:cNvPr id="2" name="Прямоугольник 1"/>
        <cdr:cNvSpPr/>
      </cdr:nvSpPr>
      <cdr:spPr>
        <a:xfrm xmlns:a="http://schemas.openxmlformats.org/drawingml/2006/main">
          <a:off x="5086350" y="142875"/>
          <a:ext cx="733425" cy="3409950"/>
        </a:xfrm>
        <a:prstGeom xmlns:a="http://schemas.openxmlformats.org/drawingml/2006/main" prst="rect">
          <a:avLst/>
        </a:prstGeom>
        <a:solidFill xmlns:a="http://schemas.openxmlformats.org/drawingml/2006/main">
          <a:schemeClr val="accent2">
            <a:lumMod val="40000"/>
            <a:lumOff val="60000"/>
            <a:alpha val="50000"/>
          </a:schemeClr>
        </a:solidFill>
        <a:ln xmlns:a="http://schemas.openxmlformats.org/drawingml/2006/main" w="6350"/>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ru-RU" dirty="0"/>
        </a:p>
      </cdr:txBody>
    </cdr:sp>
  </cdr:relSizeAnchor>
  <cdr:relSizeAnchor xmlns:cdr="http://schemas.openxmlformats.org/drawingml/2006/chartDrawing">
    <cdr:from>
      <cdr:x>0.71276</cdr:x>
      <cdr:y>0.03605</cdr:y>
    </cdr:from>
    <cdr:to>
      <cdr:x>0.83109</cdr:x>
      <cdr:y>0.88866</cdr:y>
    </cdr:to>
    <cdr:sp macro="" textlink="">
      <cdr:nvSpPr>
        <cdr:cNvPr id="3" name="Прямоугольник 2"/>
        <cdr:cNvSpPr/>
      </cdr:nvSpPr>
      <cdr:spPr>
        <a:xfrm xmlns:a="http://schemas.openxmlformats.org/drawingml/2006/main">
          <a:off x="4362189" y="144050"/>
          <a:ext cx="724161" cy="3407078"/>
        </a:xfrm>
        <a:prstGeom xmlns:a="http://schemas.openxmlformats.org/drawingml/2006/main" prst="rect">
          <a:avLst/>
        </a:prstGeom>
        <a:solidFill xmlns:a="http://schemas.openxmlformats.org/drawingml/2006/main">
          <a:schemeClr val="accent1">
            <a:lumMod val="40000"/>
            <a:lumOff val="60000"/>
            <a:alpha val="50000"/>
          </a:schemeClr>
        </a:solidFill>
        <a:ln xmlns:a="http://schemas.openxmlformats.org/drawingml/2006/main" w="6350"/>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ru-RU"/>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958" cy="496888"/>
          </a:xfrm>
          <a:prstGeom prst="rect">
            <a:avLst/>
          </a:prstGeom>
        </p:spPr>
        <p:txBody>
          <a:bodyPr vert="horz" lIns="91440" tIns="45720" rIns="91440" bIns="45720" rtlCol="0"/>
          <a:lstStyle>
            <a:lvl1pPr algn="l">
              <a:defRPr sz="1200"/>
            </a:lvl1pPr>
          </a:lstStyle>
          <a:p>
            <a:pPr>
              <a:defRPr/>
            </a:pPr>
            <a:r>
              <a:rPr lang="ru-RU"/>
              <a:t>12 апреля 2014 г. - 14 марта 2013 г.</a:t>
            </a:r>
          </a:p>
        </p:txBody>
      </p:sp>
      <p:sp>
        <p:nvSpPr>
          <p:cNvPr id="3" name="Дата 2"/>
          <p:cNvSpPr>
            <a:spLocks noGrp="1"/>
          </p:cNvSpPr>
          <p:nvPr>
            <p:ph type="dt" sz="quarter" idx="1"/>
          </p:nvPr>
        </p:nvSpPr>
        <p:spPr>
          <a:xfrm>
            <a:off x="3851098" y="0"/>
            <a:ext cx="2944958" cy="496888"/>
          </a:xfrm>
          <a:prstGeom prst="rect">
            <a:avLst/>
          </a:prstGeom>
        </p:spPr>
        <p:txBody>
          <a:bodyPr vert="horz" lIns="91440" tIns="45720" rIns="91440" bIns="45720" rtlCol="0"/>
          <a:lstStyle>
            <a:lvl1pPr algn="r">
              <a:defRPr sz="1200"/>
            </a:lvl1pPr>
          </a:lstStyle>
          <a:p>
            <a:pPr>
              <a:defRPr/>
            </a:pPr>
            <a:fld id="{82BE423E-04AA-47F8-9EC7-E8EB2BAB1FBC}" type="datetimeFigureOut">
              <a:rPr lang="ru-RU"/>
              <a:pPr>
                <a:defRPr/>
              </a:pPr>
              <a:t>01.06.2022</a:t>
            </a:fld>
            <a:endParaRPr lang="ru-RU"/>
          </a:p>
        </p:txBody>
      </p:sp>
      <p:sp>
        <p:nvSpPr>
          <p:cNvPr id="4" name="Нижний колонтитул 3"/>
          <p:cNvSpPr>
            <a:spLocks noGrp="1"/>
          </p:cNvSpPr>
          <p:nvPr>
            <p:ph type="ftr" sz="quarter" idx="2"/>
          </p:nvPr>
        </p:nvSpPr>
        <p:spPr>
          <a:xfrm>
            <a:off x="0" y="9428164"/>
            <a:ext cx="2944958" cy="496887"/>
          </a:xfrm>
          <a:prstGeom prst="rect">
            <a:avLst/>
          </a:prstGeom>
        </p:spPr>
        <p:txBody>
          <a:bodyPr vert="horz" lIns="91440" tIns="45720" rIns="91440" bIns="45720" rtlCol="0" anchor="b"/>
          <a:lstStyle>
            <a:lvl1pPr algn="l">
              <a:defRPr sz="1200"/>
            </a:lvl1pPr>
          </a:lstStyle>
          <a:p>
            <a:pPr>
              <a:defRPr/>
            </a:pPr>
            <a:endParaRPr lang="ru-RU"/>
          </a:p>
        </p:txBody>
      </p:sp>
      <p:sp>
        <p:nvSpPr>
          <p:cNvPr id="5" name="Номер слайда 4"/>
          <p:cNvSpPr>
            <a:spLocks noGrp="1"/>
          </p:cNvSpPr>
          <p:nvPr>
            <p:ph type="sldNum" sz="quarter" idx="3"/>
          </p:nvPr>
        </p:nvSpPr>
        <p:spPr>
          <a:xfrm>
            <a:off x="3851098" y="9428164"/>
            <a:ext cx="2944958" cy="496887"/>
          </a:xfrm>
          <a:prstGeom prst="rect">
            <a:avLst/>
          </a:prstGeom>
        </p:spPr>
        <p:txBody>
          <a:bodyPr vert="horz" lIns="91440" tIns="45720" rIns="91440" bIns="45720" rtlCol="0" anchor="b"/>
          <a:lstStyle>
            <a:lvl1pPr algn="r">
              <a:defRPr sz="1200"/>
            </a:lvl1pPr>
          </a:lstStyle>
          <a:p>
            <a:pPr>
              <a:defRPr/>
            </a:pPr>
            <a:fld id="{8D7A4558-E761-4E35-BE05-4296FA28DC4B}" type="slidenum">
              <a:rPr lang="ru-RU"/>
              <a:pPr>
                <a:defRPr/>
              </a:pPr>
              <a:t>‹#›</a:t>
            </a:fld>
            <a:endParaRPr lang="ru-RU"/>
          </a:p>
        </p:txBody>
      </p:sp>
    </p:spTree>
    <p:extLst>
      <p:ext uri="{BB962C8B-B14F-4D97-AF65-F5344CB8AC3E}">
        <p14:creationId xmlns:p14="http://schemas.microsoft.com/office/powerpoint/2010/main" val="17408932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ru-RU"/>
              <a:t>12 апреля 2014 г. - 14 марта 2013 г.</a:t>
            </a:r>
          </a:p>
        </p:txBody>
      </p:sp>
      <p:sp>
        <p:nvSpPr>
          <p:cNvPr id="34819" name="Rectangle 3"/>
          <p:cNvSpPr>
            <a:spLocks noGrp="1" noChangeArrowheads="1"/>
          </p:cNvSpPr>
          <p:nvPr>
            <p:ph type="dt" idx="1"/>
          </p:nvPr>
        </p:nvSpPr>
        <p:spPr bwMode="auto">
          <a:xfrm>
            <a:off x="3851098"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ru-RU"/>
          </a:p>
        </p:txBody>
      </p:sp>
      <p:sp>
        <p:nvSpPr>
          <p:cNvPr id="849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1" name="Rectangle 5"/>
          <p:cNvSpPr>
            <a:spLocks noGrp="1" noChangeArrowheads="1"/>
          </p:cNvSpPr>
          <p:nvPr>
            <p:ph type="body" sz="quarter" idx="3"/>
          </p:nvPr>
        </p:nvSpPr>
        <p:spPr bwMode="auto">
          <a:xfrm>
            <a:off x="679606" y="4714876"/>
            <a:ext cx="5438464"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34822" name="Rectangle 6"/>
          <p:cNvSpPr>
            <a:spLocks noGrp="1" noChangeArrowheads="1"/>
          </p:cNvSpPr>
          <p:nvPr>
            <p:ph type="ftr" sz="quarter" idx="4"/>
          </p:nvPr>
        </p:nvSpPr>
        <p:spPr bwMode="auto">
          <a:xfrm>
            <a:off x="0" y="9428164"/>
            <a:ext cx="294495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34823" name="Rectangle 7"/>
          <p:cNvSpPr>
            <a:spLocks noGrp="1" noChangeArrowheads="1"/>
          </p:cNvSpPr>
          <p:nvPr>
            <p:ph type="sldNum" sz="quarter" idx="5"/>
          </p:nvPr>
        </p:nvSpPr>
        <p:spPr bwMode="auto">
          <a:xfrm>
            <a:off x="3851098" y="9428164"/>
            <a:ext cx="294495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FB47E683-D4E8-4743-90F2-486A1E2BC8AF}" type="slidenum">
              <a:rPr lang="ru-RU"/>
              <a:pPr>
                <a:defRPr/>
              </a:pPr>
              <a:t>‹#›</a:t>
            </a:fld>
            <a:endParaRPr lang="ru-RU"/>
          </a:p>
        </p:txBody>
      </p:sp>
    </p:spTree>
    <p:extLst>
      <p:ext uri="{BB962C8B-B14F-4D97-AF65-F5344CB8AC3E}">
        <p14:creationId xmlns:p14="http://schemas.microsoft.com/office/powerpoint/2010/main" val="125902828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0.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0.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1.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5.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5.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6.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6.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7.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7.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8.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9.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C392C962-3B1F-4FFB-995D-9FE1BC06F88B}" type="slidenum">
              <a:rPr lang="fr-FR"/>
              <a:pPr>
                <a:defRPr/>
              </a:pPr>
              <a:t>‹#›</a:t>
            </a:fld>
            <a:endParaRPr lang="fr-FR"/>
          </a:p>
        </p:txBody>
      </p:sp>
    </p:spTree>
    <p:extLst>
      <p:ext uri="{BB962C8B-B14F-4D97-AF65-F5344CB8AC3E}">
        <p14:creationId xmlns:p14="http://schemas.microsoft.com/office/powerpoint/2010/main" val="2682252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F67A35A0-1027-48C4-AB57-8FC0236B3C02}" type="slidenum">
              <a:rPr lang="fr-FR"/>
              <a:pPr>
                <a:defRPr/>
              </a:pPr>
              <a:t>‹#›</a:t>
            </a:fld>
            <a:endParaRPr lang="fr-FR"/>
          </a:p>
        </p:txBody>
      </p:sp>
    </p:spTree>
    <p:extLst>
      <p:ext uri="{BB962C8B-B14F-4D97-AF65-F5344CB8AC3E}">
        <p14:creationId xmlns:p14="http://schemas.microsoft.com/office/powerpoint/2010/main" val="133964119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F3DE1A34-EC8E-4761-BECF-CF94148CBF97}" type="slidenum">
              <a:rPr lang="fr-FR"/>
              <a:pPr>
                <a:defRPr/>
              </a:pPr>
              <a:t>‹#›</a:t>
            </a:fld>
            <a:endParaRPr lang="fr-FR"/>
          </a:p>
        </p:txBody>
      </p:sp>
    </p:spTree>
    <p:extLst>
      <p:ext uri="{BB962C8B-B14F-4D97-AF65-F5344CB8AC3E}">
        <p14:creationId xmlns:p14="http://schemas.microsoft.com/office/powerpoint/2010/main" val="222872576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5E746B81-7366-462D-80FB-BFB991B21A7A}" type="slidenum">
              <a:rPr lang="fr-FR"/>
              <a:pPr>
                <a:defRPr/>
              </a:pPr>
              <a:t>‹#›</a:t>
            </a:fld>
            <a:endParaRPr lang="fr-FR"/>
          </a:p>
        </p:txBody>
      </p:sp>
    </p:spTree>
    <p:extLst>
      <p:ext uri="{BB962C8B-B14F-4D97-AF65-F5344CB8AC3E}">
        <p14:creationId xmlns:p14="http://schemas.microsoft.com/office/powerpoint/2010/main" val="223648384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6B4443B0-A643-435B-A96F-FA19C78C0F1C}" type="slidenum">
              <a:rPr lang="fr-FR"/>
              <a:pPr>
                <a:defRPr/>
              </a:pPr>
              <a:t>‹#›</a:t>
            </a:fld>
            <a:endParaRPr lang="fr-FR"/>
          </a:p>
        </p:txBody>
      </p:sp>
    </p:spTree>
    <p:extLst>
      <p:ext uri="{BB962C8B-B14F-4D97-AF65-F5344CB8AC3E}">
        <p14:creationId xmlns:p14="http://schemas.microsoft.com/office/powerpoint/2010/main" val="402696022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F98BDF37-1823-4F43-8517-2D5702D8B4EF}" type="slidenum">
              <a:rPr lang="fr-FR"/>
              <a:pPr>
                <a:defRPr/>
              </a:pPr>
              <a:t>‹#›</a:t>
            </a:fld>
            <a:endParaRPr lang="fr-FR"/>
          </a:p>
        </p:txBody>
      </p:sp>
    </p:spTree>
    <p:extLst>
      <p:ext uri="{BB962C8B-B14F-4D97-AF65-F5344CB8AC3E}">
        <p14:creationId xmlns:p14="http://schemas.microsoft.com/office/powerpoint/2010/main" val="291040021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494B4124-C998-4867-BE8A-3F681AD3420D}" type="slidenum">
              <a:rPr lang="fr-FR"/>
              <a:pPr>
                <a:defRPr/>
              </a:pPr>
              <a:t>‹#›</a:t>
            </a:fld>
            <a:endParaRPr lang="fr-FR"/>
          </a:p>
        </p:txBody>
      </p:sp>
    </p:spTree>
    <p:extLst>
      <p:ext uri="{BB962C8B-B14F-4D97-AF65-F5344CB8AC3E}">
        <p14:creationId xmlns:p14="http://schemas.microsoft.com/office/powerpoint/2010/main" val="112497684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8759A8CE-D397-4FE4-BE64-91876FB42804}" type="slidenum">
              <a:rPr lang="fr-FR"/>
              <a:pPr>
                <a:defRPr/>
              </a:pPr>
              <a:t>‹#›</a:t>
            </a:fld>
            <a:endParaRPr lang="fr-FR"/>
          </a:p>
        </p:txBody>
      </p:sp>
    </p:spTree>
    <p:extLst>
      <p:ext uri="{BB962C8B-B14F-4D97-AF65-F5344CB8AC3E}">
        <p14:creationId xmlns:p14="http://schemas.microsoft.com/office/powerpoint/2010/main" val="145560539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EA3A824D-E7EE-4585-9C2F-F6F7CF5B733E}" type="slidenum">
              <a:rPr lang="fr-FR"/>
              <a:pPr>
                <a:defRPr/>
              </a:pPr>
              <a:t>‹#›</a:t>
            </a:fld>
            <a:endParaRPr lang="fr-FR"/>
          </a:p>
        </p:txBody>
      </p:sp>
    </p:spTree>
    <p:extLst>
      <p:ext uri="{BB962C8B-B14F-4D97-AF65-F5344CB8AC3E}">
        <p14:creationId xmlns:p14="http://schemas.microsoft.com/office/powerpoint/2010/main" val="391129413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B0ACFF63-C617-4003-8447-64C17A693FB2}" type="slidenum">
              <a:rPr lang="fr-FR"/>
              <a:pPr>
                <a:defRPr/>
              </a:pPr>
              <a:t>‹#›</a:t>
            </a:fld>
            <a:endParaRPr lang="fr-FR"/>
          </a:p>
        </p:txBody>
      </p:sp>
    </p:spTree>
    <p:extLst>
      <p:ext uri="{BB962C8B-B14F-4D97-AF65-F5344CB8AC3E}">
        <p14:creationId xmlns:p14="http://schemas.microsoft.com/office/powerpoint/2010/main" val="15591071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43A54EFC-D002-4823-864E-F2BE75D6748F}" type="slidenum">
              <a:rPr lang="fr-FR"/>
              <a:pPr>
                <a:defRPr/>
              </a:pPr>
              <a:t>‹#›</a:t>
            </a:fld>
            <a:endParaRPr lang="fr-FR" dirty="0"/>
          </a:p>
        </p:txBody>
      </p:sp>
    </p:spTree>
    <p:extLst>
      <p:ext uri="{BB962C8B-B14F-4D97-AF65-F5344CB8AC3E}">
        <p14:creationId xmlns:p14="http://schemas.microsoft.com/office/powerpoint/2010/main" val="291565306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4CE74742-7FA1-4E86-A2C6-9C0D971AA78B}" type="slidenum">
              <a:rPr lang="fr-FR"/>
              <a:pPr>
                <a:defRPr/>
              </a:pPr>
              <a:t>‹#›</a:t>
            </a:fld>
            <a:endParaRPr lang="fr-FR"/>
          </a:p>
        </p:txBody>
      </p:sp>
    </p:spTree>
    <p:extLst>
      <p:ext uri="{BB962C8B-B14F-4D97-AF65-F5344CB8AC3E}">
        <p14:creationId xmlns:p14="http://schemas.microsoft.com/office/powerpoint/2010/main" val="54840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1FC07834-9AE3-4FC7-8C9B-E3269956FB6C}" type="slidenum">
              <a:rPr lang="fr-FR"/>
              <a:pPr>
                <a:defRPr/>
              </a:pPr>
              <a:t>‹#›</a:t>
            </a:fld>
            <a:endParaRPr lang="fr-FR"/>
          </a:p>
        </p:txBody>
      </p:sp>
    </p:spTree>
    <p:extLst>
      <p:ext uri="{BB962C8B-B14F-4D97-AF65-F5344CB8AC3E}">
        <p14:creationId xmlns:p14="http://schemas.microsoft.com/office/powerpoint/2010/main" val="308535462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565F92E8-CF87-42D2-B6DB-86477B167A4A}" type="slidenum">
              <a:rPr lang="fr-FR"/>
              <a:pPr>
                <a:defRPr/>
              </a:pPr>
              <a:t>‹#›</a:t>
            </a:fld>
            <a:endParaRPr lang="fr-FR"/>
          </a:p>
        </p:txBody>
      </p:sp>
    </p:spTree>
    <p:extLst>
      <p:ext uri="{BB962C8B-B14F-4D97-AF65-F5344CB8AC3E}">
        <p14:creationId xmlns:p14="http://schemas.microsoft.com/office/powerpoint/2010/main" val="64773129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54E9C674-C4FF-4F3F-B1CC-A94DCD2F98AE}" type="slidenum">
              <a:rPr lang="fr-FR"/>
              <a:pPr>
                <a:defRPr/>
              </a:pPr>
              <a:t>‹#›</a:t>
            </a:fld>
            <a:endParaRPr lang="fr-FR"/>
          </a:p>
        </p:txBody>
      </p:sp>
    </p:spTree>
    <p:extLst>
      <p:ext uri="{BB962C8B-B14F-4D97-AF65-F5344CB8AC3E}">
        <p14:creationId xmlns:p14="http://schemas.microsoft.com/office/powerpoint/2010/main" val="15879211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B9B6DFF8-0AEF-4345-B0DB-A5FC1F089C3D}" type="slidenum">
              <a:rPr lang="fr-FR"/>
              <a:pPr>
                <a:defRPr/>
              </a:pPr>
              <a:t>‹#›</a:t>
            </a:fld>
            <a:endParaRPr lang="fr-FR"/>
          </a:p>
        </p:txBody>
      </p:sp>
    </p:spTree>
    <p:extLst>
      <p:ext uri="{BB962C8B-B14F-4D97-AF65-F5344CB8AC3E}">
        <p14:creationId xmlns:p14="http://schemas.microsoft.com/office/powerpoint/2010/main" val="169070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E10B86BA-F945-4726-B898-1F07944DFB89}" type="slidenum">
              <a:rPr lang="fr-FR"/>
              <a:pPr>
                <a:defRPr/>
              </a:pPr>
              <a:t>‹#›</a:t>
            </a:fld>
            <a:endParaRPr lang="fr-FR"/>
          </a:p>
        </p:txBody>
      </p:sp>
    </p:spTree>
    <p:extLst>
      <p:ext uri="{BB962C8B-B14F-4D97-AF65-F5344CB8AC3E}">
        <p14:creationId xmlns:p14="http://schemas.microsoft.com/office/powerpoint/2010/main" val="110727762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AA7A45FA-A99E-477D-B204-2C98C56BFFE7}" type="slidenum">
              <a:rPr lang="fr-FR"/>
              <a:pPr>
                <a:defRPr/>
              </a:pPr>
              <a:t>‹#›</a:t>
            </a:fld>
            <a:endParaRPr lang="fr-FR"/>
          </a:p>
        </p:txBody>
      </p:sp>
    </p:spTree>
    <p:extLst>
      <p:ext uri="{BB962C8B-B14F-4D97-AF65-F5344CB8AC3E}">
        <p14:creationId xmlns:p14="http://schemas.microsoft.com/office/powerpoint/2010/main" val="74360766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D7453B5A-91EC-4087-A8CD-E0F999802E2D}" type="slidenum">
              <a:rPr lang="fr-FR"/>
              <a:pPr>
                <a:defRPr/>
              </a:pPr>
              <a:t>‹#›</a:t>
            </a:fld>
            <a:endParaRPr lang="fr-FR"/>
          </a:p>
        </p:txBody>
      </p:sp>
    </p:spTree>
    <p:extLst>
      <p:ext uri="{BB962C8B-B14F-4D97-AF65-F5344CB8AC3E}">
        <p14:creationId xmlns:p14="http://schemas.microsoft.com/office/powerpoint/2010/main" val="85367906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80163E67-A8CD-4F65-96EE-0DB288A5E715}" type="slidenum">
              <a:rPr lang="fr-FR"/>
              <a:pPr>
                <a:defRPr/>
              </a:pPr>
              <a:t>‹#›</a:t>
            </a:fld>
            <a:endParaRPr lang="fr-FR"/>
          </a:p>
        </p:txBody>
      </p:sp>
    </p:spTree>
    <p:extLst>
      <p:ext uri="{BB962C8B-B14F-4D97-AF65-F5344CB8AC3E}">
        <p14:creationId xmlns:p14="http://schemas.microsoft.com/office/powerpoint/2010/main" val="254430385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4F0B9D9F-188C-4E20-911A-B7B59360C91E}" type="slidenum">
              <a:rPr lang="fr-FR"/>
              <a:pPr>
                <a:defRPr/>
              </a:pPr>
              <a:t>‹#›</a:t>
            </a:fld>
            <a:endParaRPr lang="fr-FR"/>
          </a:p>
        </p:txBody>
      </p:sp>
    </p:spTree>
    <p:extLst>
      <p:ext uri="{BB962C8B-B14F-4D97-AF65-F5344CB8AC3E}">
        <p14:creationId xmlns:p14="http://schemas.microsoft.com/office/powerpoint/2010/main" val="406328972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2F2CC233-7905-4256-A1E9-80D96E9A4364}" type="slidenum">
              <a:rPr lang="fr-FR"/>
              <a:pPr>
                <a:defRPr/>
              </a:pPr>
              <a:t>‹#›</a:t>
            </a:fld>
            <a:endParaRPr lang="fr-FR"/>
          </a:p>
        </p:txBody>
      </p:sp>
    </p:spTree>
    <p:extLst>
      <p:ext uri="{BB962C8B-B14F-4D97-AF65-F5344CB8AC3E}">
        <p14:creationId xmlns:p14="http://schemas.microsoft.com/office/powerpoint/2010/main" val="36481143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D6A619FC-CE13-4C07-B3E8-8F380E3F3A26}" type="slidenum">
              <a:rPr lang="fr-FR"/>
              <a:pPr>
                <a:defRPr/>
              </a:pPr>
              <a:t>‹#›</a:t>
            </a:fld>
            <a:endParaRPr lang="fr-FR"/>
          </a:p>
        </p:txBody>
      </p:sp>
    </p:spTree>
    <p:extLst>
      <p:ext uri="{BB962C8B-B14F-4D97-AF65-F5344CB8AC3E}">
        <p14:creationId xmlns:p14="http://schemas.microsoft.com/office/powerpoint/2010/main" val="3328666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060AF99E-8525-4141-B7E2-289B71125DE3}" type="slidenum">
              <a:rPr lang="fr-FR"/>
              <a:pPr>
                <a:defRPr/>
              </a:pPr>
              <a:t>‹#›</a:t>
            </a:fld>
            <a:endParaRPr lang="fr-FR" dirty="0"/>
          </a:p>
        </p:txBody>
      </p:sp>
    </p:spTree>
    <p:extLst>
      <p:ext uri="{BB962C8B-B14F-4D97-AF65-F5344CB8AC3E}">
        <p14:creationId xmlns:p14="http://schemas.microsoft.com/office/powerpoint/2010/main" val="144317775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2EE30AA2-236B-4035-BF23-507FD5A3A3F0}" type="slidenum">
              <a:rPr lang="fr-FR"/>
              <a:pPr>
                <a:defRPr/>
              </a:pPr>
              <a:t>‹#›</a:t>
            </a:fld>
            <a:endParaRPr lang="fr-FR" dirty="0"/>
          </a:p>
        </p:txBody>
      </p:sp>
    </p:spTree>
    <p:extLst>
      <p:ext uri="{BB962C8B-B14F-4D97-AF65-F5344CB8AC3E}">
        <p14:creationId xmlns:p14="http://schemas.microsoft.com/office/powerpoint/2010/main" val="402020360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latin typeface="Arial" pitchFamily="34" charset="0"/>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latin typeface="Arial" pitchFamily="34" charset="0"/>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latin typeface="Arial" pitchFamily="34" charset="0"/>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04CD846A-518B-432C-A720-CE54798D56EF}" type="slidenum">
              <a:rPr lang="fr-FR"/>
              <a:pPr>
                <a:defRPr/>
              </a:pPr>
              <a:t>‹#›</a:t>
            </a:fld>
            <a:endParaRPr lang="fr-FR"/>
          </a:p>
        </p:txBody>
      </p:sp>
    </p:spTree>
    <p:extLst>
      <p:ext uri="{BB962C8B-B14F-4D97-AF65-F5344CB8AC3E}">
        <p14:creationId xmlns:p14="http://schemas.microsoft.com/office/powerpoint/2010/main" val="184953581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ED5D0E60-DFBE-4AA0-9927-07EF3AAA6571}" type="slidenum">
              <a:rPr lang="fr-FR"/>
              <a:pPr>
                <a:defRPr/>
              </a:pPr>
              <a:t>‹#›</a:t>
            </a:fld>
            <a:endParaRPr lang="fr-FR"/>
          </a:p>
        </p:txBody>
      </p:sp>
    </p:spTree>
    <p:extLst>
      <p:ext uri="{BB962C8B-B14F-4D97-AF65-F5344CB8AC3E}">
        <p14:creationId xmlns:p14="http://schemas.microsoft.com/office/powerpoint/2010/main" val="397957572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71F3395C-6DCC-4786-8DDC-A1069C4AC3CE}" type="slidenum">
              <a:rPr lang="fr-FR"/>
              <a:pPr>
                <a:defRPr/>
              </a:pPr>
              <a:t>‹#›</a:t>
            </a:fld>
            <a:endParaRPr lang="fr-FR"/>
          </a:p>
        </p:txBody>
      </p:sp>
    </p:spTree>
    <p:extLst>
      <p:ext uri="{BB962C8B-B14F-4D97-AF65-F5344CB8AC3E}">
        <p14:creationId xmlns:p14="http://schemas.microsoft.com/office/powerpoint/2010/main" val="381295413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AF8D5F0D-2E04-4DD9-B29E-74918DA8C24F}" type="slidenum">
              <a:rPr lang="fr-FR"/>
              <a:pPr>
                <a:defRPr/>
              </a:pPr>
              <a:t>‹#›</a:t>
            </a:fld>
            <a:endParaRPr lang="fr-FR"/>
          </a:p>
        </p:txBody>
      </p:sp>
    </p:spTree>
    <p:extLst>
      <p:ext uri="{BB962C8B-B14F-4D97-AF65-F5344CB8AC3E}">
        <p14:creationId xmlns:p14="http://schemas.microsoft.com/office/powerpoint/2010/main" val="313872571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EE2C2EFA-47A0-4515-847D-849FE99ACA00}" type="slidenum">
              <a:rPr lang="fr-FR"/>
              <a:pPr>
                <a:defRPr/>
              </a:pPr>
              <a:t>‹#›</a:t>
            </a:fld>
            <a:endParaRPr lang="fr-FR"/>
          </a:p>
        </p:txBody>
      </p:sp>
    </p:spTree>
    <p:extLst>
      <p:ext uri="{BB962C8B-B14F-4D97-AF65-F5344CB8AC3E}">
        <p14:creationId xmlns:p14="http://schemas.microsoft.com/office/powerpoint/2010/main" val="343471992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B1207CD8-1AE2-4E31-AE8A-B31F7F834B79}" type="slidenum">
              <a:rPr lang="fr-FR"/>
              <a:pPr>
                <a:defRPr/>
              </a:pPr>
              <a:t>‹#›</a:t>
            </a:fld>
            <a:endParaRPr lang="fr-FR"/>
          </a:p>
        </p:txBody>
      </p:sp>
    </p:spTree>
    <p:extLst>
      <p:ext uri="{BB962C8B-B14F-4D97-AF65-F5344CB8AC3E}">
        <p14:creationId xmlns:p14="http://schemas.microsoft.com/office/powerpoint/2010/main" val="404494454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B8D1BC87-2B60-4038-8DA9-575C0509CB9C}" type="slidenum">
              <a:rPr lang="fr-FR"/>
              <a:pPr>
                <a:defRPr/>
              </a:pPr>
              <a:t>‹#›</a:t>
            </a:fld>
            <a:endParaRPr lang="fr-FR"/>
          </a:p>
        </p:txBody>
      </p:sp>
    </p:spTree>
    <p:extLst>
      <p:ext uri="{BB962C8B-B14F-4D97-AF65-F5344CB8AC3E}">
        <p14:creationId xmlns:p14="http://schemas.microsoft.com/office/powerpoint/2010/main" val="314769137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5BDD3C1A-AB43-4438-AF38-378A6087ADE2}" type="slidenum">
              <a:rPr lang="fr-FR"/>
              <a:pPr>
                <a:defRPr/>
              </a:pPr>
              <a:t>‹#›</a:t>
            </a:fld>
            <a:endParaRPr lang="fr-FR"/>
          </a:p>
        </p:txBody>
      </p:sp>
    </p:spTree>
    <p:extLst>
      <p:ext uri="{BB962C8B-B14F-4D97-AF65-F5344CB8AC3E}">
        <p14:creationId xmlns:p14="http://schemas.microsoft.com/office/powerpoint/2010/main" val="61182869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CBA630E5-6EFD-4D9E-91C1-4FA4F2B3C394}" type="slidenum">
              <a:rPr lang="fr-FR"/>
              <a:pPr>
                <a:defRPr/>
              </a:pPr>
              <a:t>‹#›</a:t>
            </a:fld>
            <a:endParaRPr lang="fr-FR"/>
          </a:p>
        </p:txBody>
      </p:sp>
    </p:spTree>
    <p:extLst>
      <p:ext uri="{BB962C8B-B14F-4D97-AF65-F5344CB8AC3E}">
        <p14:creationId xmlns:p14="http://schemas.microsoft.com/office/powerpoint/2010/main" val="1600911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F92323DB-CD8A-4B48-8A59-D781B7E7E357}" type="slidenum">
              <a:rPr lang="fr-FR"/>
              <a:pPr>
                <a:defRPr/>
              </a:pPr>
              <a:t>‹#›</a:t>
            </a:fld>
            <a:endParaRPr lang="fr-FR"/>
          </a:p>
        </p:txBody>
      </p:sp>
    </p:spTree>
    <p:extLst>
      <p:ext uri="{BB962C8B-B14F-4D97-AF65-F5344CB8AC3E}">
        <p14:creationId xmlns:p14="http://schemas.microsoft.com/office/powerpoint/2010/main" val="39129297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78BEF4A1-2534-40C9-8F78-293116554E52}" type="slidenum">
              <a:rPr lang="fr-FR"/>
              <a:pPr>
                <a:defRPr/>
              </a:pPr>
              <a:t>‹#›</a:t>
            </a:fld>
            <a:endParaRPr lang="fr-FR"/>
          </a:p>
        </p:txBody>
      </p:sp>
    </p:spTree>
    <p:extLst>
      <p:ext uri="{BB962C8B-B14F-4D97-AF65-F5344CB8AC3E}">
        <p14:creationId xmlns:p14="http://schemas.microsoft.com/office/powerpoint/2010/main" val="248365223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6D2B5D79-2863-4FC6-B33A-FB20F12984C1}" type="slidenum">
              <a:rPr lang="fr-FR"/>
              <a:pPr>
                <a:defRPr/>
              </a:pPr>
              <a:t>‹#›</a:t>
            </a:fld>
            <a:endParaRPr lang="fr-FR"/>
          </a:p>
        </p:txBody>
      </p:sp>
    </p:spTree>
    <p:extLst>
      <p:ext uri="{BB962C8B-B14F-4D97-AF65-F5344CB8AC3E}">
        <p14:creationId xmlns:p14="http://schemas.microsoft.com/office/powerpoint/2010/main" val="102451449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latin typeface="Arial" pitchFamily="34" charset="0"/>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latin typeface="Arial" pitchFamily="34" charset="0"/>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latin typeface="Arial" pitchFamily="34" charset="0"/>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842F693C-B7A0-4823-9926-29D3985D5293}" type="slidenum">
              <a:rPr lang="fr-FR"/>
              <a:pPr>
                <a:defRPr/>
              </a:pPr>
              <a:t>‹#›</a:t>
            </a:fld>
            <a:endParaRPr lang="fr-FR" dirty="0"/>
          </a:p>
        </p:txBody>
      </p:sp>
    </p:spTree>
    <p:extLst>
      <p:ext uri="{BB962C8B-B14F-4D97-AF65-F5344CB8AC3E}">
        <p14:creationId xmlns:p14="http://schemas.microsoft.com/office/powerpoint/2010/main" val="90692171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AC248AFE-B0EC-4C00-80C6-D25BB2C6F5FD}"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32D82F4-9E20-4900-A2D8-058A50E6FACE}" type="slidenum">
              <a:rPr lang="en-US" altLang="en-US"/>
              <a:pPr>
                <a:defRPr/>
              </a:pPr>
              <a:t>‹#›</a:t>
            </a:fld>
            <a:endParaRPr lang="en-US" altLang="en-US"/>
          </a:p>
        </p:txBody>
      </p:sp>
    </p:spTree>
    <p:extLst>
      <p:ext uri="{BB962C8B-B14F-4D97-AF65-F5344CB8AC3E}">
        <p14:creationId xmlns:p14="http://schemas.microsoft.com/office/powerpoint/2010/main" val="2455547735"/>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1B3C42D-69D7-4D67-99A3-0384293B240C}"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C2327A6-A080-44C9-9D86-A9B69FD654BE}" type="slidenum">
              <a:rPr lang="en-US" altLang="en-US"/>
              <a:pPr>
                <a:defRPr/>
              </a:pPr>
              <a:t>‹#›</a:t>
            </a:fld>
            <a:endParaRPr lang="en-US" altLang="en-US"/>
          </a:p>
        </p:txBody>
      </p:sp>
    </p:spTree>
    <p:extLst>
      <p:ext uri="{BB962C8B-B14F-4D97-AF65-F5344CB8AC3E}">
        <p14:creationId xmlns:p14="http://schemas.microsoft.com/office/powerpoint/2010/main" val="125740938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D44C8890-52CF-4427-BD0B-BF24C9512657}"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49B5178-13B0-40B0-9A0C-CFAD87030979}" type="slidenum">
              <a:rPr lang="en-US" altLang="en-US"/>
              <a:pPr>
                <a:defRPr/>
              </a:pPr>
              <a:t>‹#›</a:t>
            </a:fld>
            <a:endParaRPr lang="en-US" altLang="en-US"/>
          </a:p>
        </p:txBody>
      </p:sp>
    </p:spTree>
    <p:extLst>
      <p:ext uri="{BB962C8B-B14F-4D97-AF65-F5344CB8AC3E}">
        <p14:creationId xmlns:p14="http://schemas.microsoft.com/office/powerpoint/2010/main" val="3828251838"/>
      </p:ext>
    </p:extLst>
  </p:cSld>
  <p:clrMapOvr>
    <a:masterClrMapping/>
  </p:clrMapOvr>
  <p:hf hdr="0" ftr="0"/>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2275139-4071-4A5E-BF89-6B593B6E51AB}"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2B6D25D-4839-492D-8F63-869AE9CB37B4}" type="slidenum">
              <a:rPr lang="en-US" altLang="en-US"/>
              <a:pPr>
                <a:defRPr/>
              </a:pPr>
              <a:t>‹#›</a:t>
            </a:fld>
            <a:endParaRPr lang="en-US" altLang="en-US"/>
          </a:p>
        </p:txBody>
      </p:sp>
    </p:spTree>
    <p:extLst>
      <p:ext uri="{BB962C8B-B14F-4D97-AF65-F5344CB8AC3E}">
        <p14:creationId xmlns:p14="http://schemas.microsoft.com/office/powerpoint/2010/main" val="3617656439"/>
      </p:ext>
    </p:extLst>
  </p:cSld>
  <p:clrMapOvr>
    <a:masterClrMapping/>
  </p:clrMapOvr>
  <p:hf hdr="0" ftr="0"/>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E1802C6B-00CC-46BB-B171-247D74C6D776}"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8C0981F9-F2FA-4FE6-B1E3-BE7B20A9127C}" type="slidenum">
              <a:rPr lang="en-US" altLang="en-US"/>
              <a:pPr>
                <a:defRPr/>
              </a:pPr>
              <a:t>‹#›</a:t>
            </a:fld>
            <a:endParaRPr lang="en-US" altLang="en-US"/>
          </a:p>
        </p:txBody>
      </p:sp>
    </p:spTree>
    <p:extLst>
      <p:ext uri="{BB962C8B-B14F-4D97-AF65-F5344CB8AC3E}">
        <p14:creationId xmlns:p14="http://schemas.microsoft.com/office/powerpoint/2010/main" val="835484350"/>
      </p:ext>
    </p:extLst>
  </p:cSld>
  <p:clrMapOvr>
    <a:masterClrMapping/>
  </p:clrMapOvr>
  <p:hf hdr="0" ftr="0"/>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1D989C7-F4AE-4DA4-8C7F-6E5BD54AEB91}"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DF852E74-7C32-443F-BB3A-CB2DBAA98510}" type="slidenum">
              <a:rPr lang="en-US" altLang="en-US"/>
              <a:pPr>
                <a:defRPr/>
              </a:pPr>
              <a:t>‹#›</a:t>
            </a:fld>
            <a:endParaRPr lang="en-US" altLang="en-US"/>
          </a:p>
        </p:txBody>
      </p:sp>
    </p:spTree>
    <p:extLst>
      <p:ext uri="{BB962C8B-B14F-4D97-AF65-F5344CB8AC3E}">
        <p14:creationId xmlns:p14="http://schemas.microsoft.com/office/powerpoint/2010/main" val="3771455124"/>
      </p:ext>
    </p:extLst>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AE20F21-C1F5-4FC6-9269-692A3B5D98E6}"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4DD8818B-747E-4DCB-ABBE-44096BD94EEF}" type="slidenum">
              <a:rPr lang="en-US" altLang="en-US"/>
              <a:pPr>
                <a:defRPr/>
              </a:pPr>
              <a:t>‹#›</a:t>
            </a:fld>
            <a:endParaRPr lang="en-US" altLang="en-US"/>
          </a:p>
        </p:txBody>
      </p:sp>
    </p:spTree>
    <p:extLst>
      <p:ext uri="{BB962C8B-B14F-4D97-AF65-F5344CB8AC3E}">
        <p14:creationId xmlns:p14="http://schemas.microsoft.com/office/powerpoint/2010/main" val="176588191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25AAF71F-4074-4036-82CC-70DA1B908494}" type="slidenum">
              <a:rPr lang="fr-FR"/>
              <a:pPr>
                <a:defRPr/>
              </a:pPr>
              <a:t>‹#›</a:t>
            </a:fld>
            <a:endParaRPr lang="fr-FR"/>
          </a:p>
        </p:txBody>
      </p:sp>
    </p:spTree>
    <p:extLst>
      <p:ext uri="{BB962C8B-B14F-4D97-AF65-F5344CB8AC3E}">
        <p14:creationId xmlns:p14="http://schemas.microsoft.com/office/powerpoint/2010/main" val="183801923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A2DB786-F3E6-4994-85ED-DFD4ED1C34F1}"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862DD64-57DC-4854-89D0-342BE7D24401}" type="slidenum">
              <a:rPr lang="en-US" altLang="en-US"/>
              <a:pPr>
                <a:defRPr/>
              </a:pPr>
              <a:t>‹#›</a:t>
            </a:fld>
            <a:endParaRPr lang="en-US" altLang="en-US"/>
          </a:p>
        </p:txBody>
      </p:sp>
    </p:spTree>
    <p:extLst>
      <p:ext uri="{BB962C8B-B14F-4D97-AF65-F5344CB8AC3E}">
        <p14:creationId xmlns:p14="http://schemas.microsoft.com/office/powerpoint/2010/main" val="61946368"/>
      </p:ext>
    </p:extLst>
  </p:cSld>
  <p:clrMapOvr>
    <a:masterClrMapping/>
  </p:clrMapOvr>
  <p:hf hdr="0" ftr="0"/>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485D69C-EC84-4ACC-AE61-FBD42192A3A3}"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D6AD622-0A22-4853-B408-F17F3A03978E}" type="slidenum">
              <a:rPr lang="en-US" altLang="en-US"/>
              <a:pPr>
                <a:defRPr/>
              </a:pPr>
              <a:t>‹#›</a:t>
            </a:fld>
            <a:endParaRPr lang="en-US" altLang="en-US"/>
          </a:p>
        </p:txBody>
      </p:sp>
    </p:spTree>
    <p:extLst>
      <p:ext uri="{BB962C8B-B14F-4D97-AF65-F5344CB8AC3E}">
        <p14:creationId xmlns:p14="http://schemas.microsoft.com/office/powerpoint/2010/main" val="1634475447"/>
      </p:ext>
    </p:extLst>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19B982A-A5B3-44A7-98AA-9AED61FD340E}"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FB1D2A6-9316-4FE4-BFB9-48D79B98B4D2}" type="slidenum">
              <a:rPr lang="en-US" altLang="en-US"/>
              <a:pPr>
                <a:defRPr/>
              </a:pPr>
              <a:t>‹#›</a:t>
            </a:fld>
            <a:endParaRPr lang="en-US" altLang="en-US"/>
          </a:p>
        </p:txBody>
      </p:sp>
    </p:spTree>
    <p:extLst>
      <p:ext uri="{BB962C8B-B14F-4D97-AF65-F5344CB8AC3E}">
        <p14:creationId xmlns:p14="http://schemas.microsoft.com/office/powerpoint/2010/main" val="63329118"/>
      </p:ext>
    </p:extLst>
  </p:cSld>
  <p:clrMapOvr>
    <a:masterClrMapping/>
  </p:clrMapOvr>
  <p:hf hdr="0" ftr="0"/>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C623F9B-DB02-48A2-A279-B930D0443EDE}" type="datetime1">
              <a:rPr lang="en-US" altLang="en-US">
                <a:solidFill>
                  <a:prstClr val="black">
                    <a:tint val="75000"/>
                  </a:prstClr>
                </a:solidFill>
              </a:rPr>
              <a:pPr>
                <a:defRPr/>
              </a:pPr>
              <a:t>6/1/2022</a:t>
            </a:fld>
            <a:endParaRPr lang="en-US"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BF4FDE0-B9D6-4EED-8529-A94AC3D8E60D}" type="slidenum">
              <a:rPr lang="en-US" altLang="en-US"/>
              <a:pPr>
                <a:defRPr/>
              </a:pPr>
              <a:t>‹#›</a:t>
            </a:fld>
            <a:endParaRPr lang="en-US" altLang="en-US"/>
          </a:p>
        </p:txBody>
      </p:sp>
    </p:spTree>
    <p:extLst>
      <p:ext uri="{BB962C8B-B14F-4D97-AF65-F5344CB8AC3E}">
        <p14:creationId xmlns:p14="http://schemas.microsoft.com/office/powerpoint/2010/main" val="3061130437"/>
      </p:ext>
    </p:extLst>
  </p:cSld>
  <p:clrMapOvr>
    <a:masterClrMapping/>
  </p:clrMapOvr>
  <p:hf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CAC6A1F2-1620-485B-A5FD-09C1510DAC1B}" type="slidenum">
              <a:rPr lang="fr-FR"/>
              <a:pPr>
                <a:defRPr/>
              </a:pPr>
              <a:t>‹#›</a:t>
            </a:fld>
            <a:endParaRPr lang="fr-FR"/>
          </a:p>
        </p:txBody>
      </p:sp>
    </p:spTree>
    <p:extLst>
      <p:ext uri="{BB962C8B-B14F-4D97-AF65-F5344CB8AC3E}">
        <p14:creationId xmlns:p14="http://schemas.microsoft.com/office/powerpoint/2010/main" val="21906135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A260ABB0-3718-4186-9CE7-2C5FEC50C493}" type="slidenum">
              <a:rPr lang="fr-FR"/>
              <a:pPr>
                <a:defRPr/>
              </a:pPr>
              <a:t>‹#›</a:t>
            </a:fld>
            <a:endParaRPr lang="fr-FR"/>
          </a:p>
        </p:txBody>
      </p:sp>
    </p:spTree>
    <p:extLst>
      <p:ext uri="{BB962C8B-B14F-4D97-AF65-F5344CB8AC3E}">
        <p14:creationId xmlns:p14="http://schemas.microsoft.com/office/powerpoint/2010/main" val="3224375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2032CA3C-C24E-4A17-B3E5-15DAB9E0AE8D}" type="slidenum">
              <a:rPr lang="fr-FR"/>
              <a:pPr>
                <a:defRPr/>
              </a:pPr>
              <a:t>‹#›</a:t>
            </a:fld>
            <a:endParaRPr lang="fr-FR"/>
          </a:p>
        </p:txBody>
      </p:sp>
    </p:spTree>
    <p:extLst>
      <p:ext uri="{BB962C8B-B14F-4D97-AF65-F5344CB8AC3E}">
        <p14:creationId xmlns:p14="http://schemas.microsoft.com/office/powerpoint/2010/main" val="32663944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0FFFE4A8-A5B7-42CD-AECA-AC046DDAF0DE}" type="slidenum">
              <a:rPr lang="fr-FR"/>
              <a:pPr>
                <a:defRPr/>
              </a:pPr>
              <a:t>‹#›</a:t>
            </a:fld>
            <a:endParaRPr lang="fr-FR"/>
          </a:p>
        </p:txBody>
      </p:sp>
    </p:spTree>
    <p:extLst>
      <p:ext uri="{BB962C8B-B14F-4D97-AF65-F5344CB8AC3E}">
        <p14:creationId xmlns:p14="http://schemas.microsoft.com/office/powerpoint/2010/main" val="33692663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0F75E138-5676-4B06-BA5A-F05EA04C016A}" type="slidenum">
              <a:rPr lang="fr-FR"/>
              <a:pPr>
                <a:defRPr/>
              </a:pPr>
              <a:t>‹#›</a:t>
            </a:fld>
            <a:endParaRPr lang="fr-FR"/>
          </a:p>
        </p:txBody>
      </p:sp>
    </p:spTree>
    <p:extLst>
      <p:ext uri="{BB962C8B-B14F-4D97-AF65-F5344CB8AC3E}">
        <p14:creationId xmlns:p14="http://schemas.microsoft.com/office/powerpoint/2010/main" val="906085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5A73D0F4-A105-459D-9858-FDA7516D485F}" type="slidenum">
              <a:rPr lang="fr-FR"/>
              <a:pPr>
                <a:defRPr/>
              </a:pPr>
              <a:t>‹#›</a:t>
            </a:fld>
            <a:endParaRPr lang="fr-FR"/>
          </a:p>
        </p:txBody>
      </p:sp>
    </p:spTree>
    <p:extLst>
      <p:ext uri="{BB962C8B-B14F-4D97-AF65-F5344CB8AC3E}">
        <p14:creationId xmlns:p14="http://schemas.microsoft.com/office/powerpoint/2010/main" val="16971812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D72C6827-F08D-4F62-944A-DB27148A3BE0}" type="slidenum">
              <a:rPr lang="fr-FR"/>
              <a:pPr>
                <a:defRPr/>
              </a:pPr>
              <a:t>‹#›</a:t>
            </a:fld>
            <a:endParaRPr lang="fr-FR"/>
          </a:p>
        </p:txBody>
      </p:sp>
    </p:spTree>
    <p:extLst>
      <p:ext uri="{BB962C8B-B14F-4D97-AF65-F5344CB8AC3E}">
        <p14:creationId xmlns:p14="http://schemas.microsoft.com/office/powerpoint/2010/main" val="38760774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C66AB4D2-349D-4B47-B3D7-100D583ACCB6}" type="slidenum">
              <a:rPr lang="fr-FR"/>
              <a:pPr>
                <a:defRPr/>
              </a:pPr>
              <a:t>‹#›</a:t>
            </a:fld>
            <a:endParaRPr lang="fr-FR"/>
          </a:p>
        </p:txBody>
      </p:sp>
    </p:spTree>
    <p:extLst>
      <p:ext uri="{BB962C8B-B14F-4D97-AF65-F5344CB8AC3E}">
        <p14:creationId xmlns:p14="http://schemas.microsoft.com/office/powerpoint/2010/main" val="3823791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57A979B9-9C8E-43D7-B968-EFA755E374DC}" type="slidenum">
              <a:rPr lang="fr-FR"/>
              <a:pPr>
                <a:defRPr/>
              </a:pPr>
              <a:t>‹#›</a:t>
            </a:fld>
            <a:endParaRPr lang="fr-FR"/>
          </a:p>
        </p:txBody>
      </p:sp>
    </p:spTree>
    <p:extLst>
      <p:ext uri="{BB962C8B-B14F-4D97-AF65-F5344CB8AC3E}">
        <p14:creationId xmlns:p14="http://schemas.microsoft.com/office/powerpoint/2010/main" val="39658102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21E9A24B-FC2A-42A4-BB8D-7DB2BB7E0AB5}" type="slidenum">
              <a:rPr lang="fr-FR"/>
              <a:pPr>
                <a:defRPr/>
              </a:pPr>
              <a:t>‹#›</a:t>
            </a:fld>
            <a:endParaRPr lang="fr-FR"/>
          </a:p>
        </p:txBody>
      </p:sp>
    </p:spTree>
    <p:extLst>
      <p:ext uri="{BB962C8B-B14F-4D97-AF65-F5344CB8AC3E}">
        <p14:creationId xmlns:p14="http://schemas.microsoft.com/office/powerpoint/2010/main" val="693452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D3758923-EF1C-41B6-B178-FFD54C1D0BD6}" type="slidenum">
              <a:rPr lang="fr-FR"/>
              <a:pPr>
                <a:defRPr/>
              </a:pPr>
              <a:t>‹#›</a:t>
            </a:fld>
            <a:endParaRPr lang="fr-FR" dirty="0"/>
          </a:p>
        </p:txBody>
      </p:sp>
    </p:spTree>
    <p:extLst>
      <p:ext uri="{BB962C8B-B14F-4D97-AF65-F5344CB8AC3E}">
        <p14:creationId xmlns:p14="http://schemas.microsoft.com/office/powerpoint/2010/main" val="21263039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B00F832A-A717-425B-8DB6-711E15D48FA5}" type="slidenum">
              <a:rPr lang="fr-FR"/>
              <a:pPr>
                <a:defRPr/>
              </a:pPr>
              <a:t>‹#›</a:t>
            </a:fld>
            <a:endParaRPr lang="fr-FR"/>
          </a:p>
        </p:txBody>
      </p:sp>
    </p:spTree>
    <p:extLst>
      <p:ext uri="{BB962C8B-B14F-4D97-AF65-F5344CB8AC3E}">
        <p14:creationId xmlns:p14="http://schemas.microsoft.com/office/powerpoint/2010/main" val="35980599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86370BD4-72F6-47FA-93AD-88E46976E334}" type="slidenum">
              <a:rPr lang="fr-FR"/>
              <a:pPr>
                <a:defRPr/>
              </a:pPr>
              <a:t>‹#›</a:t>
            </a:fld>
            <a:endParaRPr lang="fr-FR"/>
          </a:p>
        </p:txBody>
      </p:sp>
    </p:spTree>
    <p:extLst>
      <p:ext uri="{BB962C8B-B14F-4D97-AF65-F5344CB8AC3E}">
        <p14:creationId xmlns:p14="http://schemas.microsoft.com/office/powerpoint/2010/main" val="20092908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C2B834E5-8F03-4178-B5D4-EFF3BC87A1BC}" type="slidenum">
              <a:rPr lang="fr-FR"/>
              <a:pPr>
                <a:defRPr/>
              </a:pPr>
              <a:t>‹#›</a:t>
            </a:fld>
            <a:endParaRPr lang="fr-FR"/>
          </a:p>
        </p:txBody>
      </p:sp>
    </p:spTree>
    <p:extLst>
      <p:ext uri="{BB962C8B-B14F-4D97-AF65-F5344CB8AC3E}">
        <p14:creationId xmlns:p14="http://schemas.microsoft.com/office/powerpoint/2010/main" val="8882303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E47BA532-B3B9-4D7E-A83E-A9918AF385DD}" type="slidenum">
              <a:rPr lang="fr-FR"/>
              <a:pPr>
                <a:defRPr/>
              </a:pPr>
              <a:t>‹#›</a:t>
            </a:fld>
            <a:endParaRPr lang="fr-FR"/>
          </a:p>
        </p:txBody>
      </p:sp>
    </p:spTree>
    <p:extLst>
      <p:ext uri="{BB962C8B-B14F-4D97-AF65-F5344CB8AC3E}">
        <p14:creationId xmlns:p14="http://schemas.microsoft.com/office/powerpoint/2010/main" val="5692689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E69D9955-688F-40D2-BF43-88CAD20DE62E}" type="slidenum">
              <a:rPr lang="fr-FR"/>
              <a:pPr>
                <a:defRPr/>
              </a:pPr>
              <a:t>‹#›</a:t>
            </a:fld>
            <a:endParaRPr lang="fr-FR"/>
          </a:p>
        </p:txBody>
      </p:sp>
    </p:spTree>
    <p:extLst>
      <p:ext uri="{BB962C8B-B14F-4D97-AF65-F5344CB8AC3E}">
        <p14:creationId xmlns:p14="http://schemas.microsoft.com/office/powerpoint/2010/main" val="3452866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356A53C6-00FB-4B36-BEEA-0FBE10A4B681}" type="slidenum">
              <a:rPr lang="fr-FR"/>
              <a:pPr>
                <a:defRPr/>
              </a:pPr>
              <a:t>‹#›</a:t>
            </a:fld>
            <a:endParaRPr lang="fr-FR"/>
          </a:p>
        </p:txBody>
      </p:sp>
    </p:spTree>
    <p:extLst>
      <p:ext uri="{BB962C8B-B14F-4D97-AF65-F5344CB8AC3E}">
        <p14:creationId xmlns:p14="http://schemas.microsoft.com/office/powerpoint/2010/main" val="18098138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013BEFA1-AC67-4D0A-86FA-508D9CDE0A0E}" type="slidenum">
              <a:rPr lang="fr-FR"/>
              <a:pPr>
                <a:defRPr/>
              </a:pPr>
              <a:t>‹#›</a:t>
            </a:fld>
            <a:endParaRPr lang="fr-FR"/>
          </a:p>
        </p:txBody>
      </p:sp>
    </p:spTree>
    <p:extLst>
      <p:ext uri="{BB962C8B-B14F-4D97-AF65-F5344CB8AC3E}">
        <p14:creationId xmlns:p14="http://schemas.microsoft.com/office/powerpoint/2010/main" val="39835531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C1D477FF-6825-406D-8AE8-6A234FA49661}" type="slidenum">
              <a:rPr lang="fr-FR"/>
              <a:pPr>
                <a:defRPr/>
              </a:pPr>
              <a:t>‹#›</a:t>
            </a:fld>
            <a:endParaRPr lang="fr-FR"/>
          </a:p>
        </p:txBody>
      </p:sp>
    </p:spTree>
    <p:extLst>
      <p:ext uri="{BB962C8B-B14F-4D97-AF65-F5344CB8AC3E}">
        <p14:creationId xmlns:p14="http://schemas.microsoft.com/office/powerpoint/2010/main" val="20573945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AFF5AAC4-EC18-4E32-8E3E-0A2BCD11AE2E}" type="slidenum">
              <a:rPr lang="fr-FR"/>
              <a:pPr>
                <a:defRPr/>
              </a:pPr>
              <a:t>‹#›</a:t>
            </a:fld>
            <a:endParaRPr lang="fr-FR"/>
          </a:p>
        </p:txBody>
      </p:sp>
    </p:spTree>
    <p:extLst>
      <p:ext uri="{BB962C8B-B14F-4D97-AF65-F5344CB8AC3E}">
        <p14:creationId xmlns:p14="http://schemas.microsoft.com/office/powerpoint/2010/main" val="12705306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447AF8A2-BE4D-4DBC-BBCB-0C1D5D510070}" type="slidenum">
              <a:rPr lang="fr-FR"/>
              <a:pPr>
                <a:defRPr/>
              </a:pPr>
              <a:t>‹#›</a:t>
            </a:fld>
            <a:endParaRPr lang="fr-FR"/>
          </a:p>
        </p:txBody>
      </p:sp>
    </p:spTree>
    <p:extLst>
      <p:ext uri="{BB962C8B-B14F-4D97-AF65-F5344CB8AC3E}">
        <p14:creationId xmlns:p14="http://schemas.microsoft.com/office/powerpoint/2010/main" val="30412966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70FFC04B-28A3-4D7C-98B7-2960961FEFE7}" type="slidenum">
              <a:rPr lang="fr-FR"/>
              <a:pPr>
                <a:defRPr/>
              </a:pPr>
              <a:t>‹#›</a:t>
            </a:fld>
            <a:endParaRPr lang="fr-FR"/>
          </a:p>
        </p:txBody>
      </p:sp>
    </p:spTree>
    <p:extLst>
      <p:ext uri="{BB962C8B-B14F-4D97-AF65-F5344CB8AC3E}">
        <p14:creationId xmlns:p14="http://schemas.microsoft.com/office/powerpoint/2010/main" val="11463048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67CA2D1C-E521-4E58-81EC-C8309777BBF3}" type="slidenum">
              <a:rPr lang="fr-FR"/>
              <a:pPr>
                <a:defRPr/>
              </a:pPr>
              <a:t>‹#›</a:t>
            </a:fld>
            <a:endParaRPr lang="fr-FR"/>
          </a:p>
        </p:txBody>
      </p:sp>
    </p:spTree>
    <p:extLst>
      <p:ext uri="{BB962C8B-B14F-4D97-AF65-F5344CB8AC3E}">
        <p14:creationId xmlns:p14="http://schemas.microsoft.com/office/powerpoint/2010/main" val="11696541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6237AFCD-30A4-494B-A5CD-8E331D30AEC6}" type="slidenum">
              <a:rPr lang="fr-FR"/>
              <a:pPr>
                <a:defRPr/>
              </a:pPr>
              <a:t>‹#›</a:t>
            </a:fld>
            <a:endParaRPr lang="fr-FR" dirty="0"/>
          </a:p>
        </p:txBody>
      </p:sp>
    </p:spTree>
    <p:extLst>
      <p:ext uri="{BB962C8B-B14F-4D97-AF65-F5344CB8AC3E}">
        <p14:creationId xmlns:p14="http://schemas.microsoft.com/office/powerpoint/2010/main" val="31624298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B09DF836-0634-4485-9D92-3DBAB784C730}" type="slidenum">
              <a:rPr lang="fr-FR"/>
              <a:pPr>
                <a:defRPr/>
              </a:pPr>
              <a:t>‹#›</a:t>
            </a:fld>
            <a:endParaRPr lang="fr-FR"/>
          </a:p>
        </p:txBody>
      </p:sp>
    </p:spTree>
    <p:extLst>
      <p:ext uri="{BB962C8B-B14F-4D97-AF65-F5344CB8AC3E}">
        <p14:creationId xmlns:p14="http://schemas.microsoft.com/office/powerpoint/2010/main" val="38600036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FE7CC365-5200-4748-B2D1-E1CDE5009602}" type="slidenum">
              <a:rPr lang="fr-FR"/>
              <a:pPr>
                <a:defRPr/>
              </a:pPr>
              <a:t>‹#›</a:t>
            </a:fld>
            <a:endParaRPr lang="fr-FR"/>
          </a:p>
        </p:txBody>
      </p:sp>
    </p:spTree>
    <p:extLst>
      <p:ext uri="{BB962C8B-B14F-4D97-AF65-F5344CB8AC3E}">
        <p14:creationId xmlns:p14="http://schemas.microsoft.com/office/powerpoint/2010/main" val="17132990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7F6EC176-5533-41FC-A487-42B028D04560}" type="slidenum">
              <a:rPr lang="fr-FR"/>
              <a:pPr>
                <a:defRPr/>
              </a:pPr>
              <a:t>‹#›</a:t>
            </a:fld>
            <a:endParaRPr lang="fr-FR"/>
          </a:p>
        </p:txBody>
      </p:sp>
    </p:spTree>
    <p:extLst>
      <p:ext uri="{BB962C8B-B14F-4D97-AF65-F5344CB8AC3E}">
        <p14:creationId xmlns:p14="http://schemas.microsoft.com/office/powerpoint/2010/main" val="2352947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00DAEDF1-6C9E-4C24-B078-93C1B1565928}" type="slidenum">
              <a:rPr lang="fr-FR"/>
              <a:pPr>
                <a:defRPr/>
              </a:pPr>
              <a:t>‹#›</a:t>
            </a:fld>
            <a:endParaRPr lang="fr-FR"/>
          </a:p>
        </p:txBody>
      </p:sp>
    </p:spTree>
    <p:extLst>
      <p:ext uri="{BB962C8B-B14F-4D97-AF65-F5344CB8AC3E}">
        <p14:creationId xmlns:p14="http://schemas.microsoft.com/office/powerpoint/2010/main" val="23189124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77899376-956D-475E-BFBF-75777CD0111C}" type="slidenum">
              <a:rPr lang="fr-FR"/>
              <a:pPr>
                <a:defRPr/>
              </a:pPr>
              <a:t>‹#›</a:t>
            </a:fld>
            <a:endParaRPr lang="fr-FR"/>
          </a:p>
        </p:txBody>
      </p:sp>
    </p:spTree>
    <p:extLst>
      <p:ext uri="{BB962C8B-B14F-4D97-AF65-F5344CB8AC3E}">
        <p14:creationId xmlns:p14="http://schemas.microsoft.com/office/powerpoint/2010/main" val="27717879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2C31F9B9-4128-4338-A951-E39FA72A0BAC}" type="slidenum">
              <a:rPr lang="fr-FR"/>
              <a:pPr>
                <a:defRPr/>
              </a:pPr>
              <a:t>‹#›</a:t>
            </a:fld>
            <a:endParaRPr lang="fr-FR"/>
          </a:p>
        </p:txBody>
      </p:sp>
    </p:spTree>
    <p:extLst>
      <p:ext uri="{BB962C8B-B14F-4D97-AF65-F5344CB8AC3E}">
        <p14:creationId xmlns:p14="http://schemas.microsoft.com/office/powerpoint/2010/main" val="20370608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9759F13A-431D-4DCA-BC6C-BEF6353478D3}" type="slidenum">
              <a:rPr lang="fr-FR"/>
              <a:pPr>
                <a:defRPr/>
              </a:pPr>
              <a:t>‹#›</a:t>
            </a:fld>
            <a:endParaRPr lang="fr-FR"/>
          </a:p>
        </p:txBody>
      </p:sp>
    </p:spTree>
    <p:extLst>
      <p:ext uri="{BB962C8B-B14F-4D97-AF65-F5344CB8AC3E}">
        <p14:creationId xmlns:p14="http://schemas.microsoft.com/office/powerpoint/2010/main" val="39362575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C705F4F1-32B7-458B-947D-50FFBE418FC9}" type="slidenum">
              <a:rPr lang="fr-FR"/>
              <a:pPr>
                <a:defRPr/>
              </a:pPr>
              <a:t>‹#›</a:t>
            </a:fld>
            <a:endParaRPr lang="fr-FR"/>
          </a:p>
        </p:txBody>
      </p:sp>
    </p:spTree>
    <p:extLst>
      <p:ext uri="{BB962C8B-B14F-4D97-AF65-F5344CB8AC3E}">
        <p14:creationId xmlns:p14="http://schemas.microsoft.com/office/powerpoint/2010/main" val="198643535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486CC9AF-1F9B-48D3-8ABA-84BB7B91476E}" type="slidenum">
              <a:rPr lang="fr-FR"/>
              <a:pPr>
                <a:defRPr/>
              </a:pPr>
              <a:t>‹#›</a:t>
            </a:fld>
            <a:endParaRPr lang="fr-FR"/>
          </a:p>
        </p:txBody>
      </p:sp>
    </p:spTree>
    <p:extLst>
      <p:ext uri="{BB962C8B-B14F-4D97-AF65-F5344CB8AC3E}">
        <p14:creationId xmlns:p14="http://schemas.microsoft.com/office/powerpoint/2010/main" val="4583925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33B652C2-1596-4B99-888C-6AAEE2E800D2}" type="slidenum">
              <a:rPr lang="fr-FR"/>
              <a:pPr>
                <a:defRPr/>
              </a:pPr>
              <a:t>‹#›</a:t>
            </a:fld>
            <a:endParaRPr lang="fr-FR"/>
          </a:p>
        </p:txBody>
      </p:sp>
    </p:spTree>
    <p:extLst>
      <p:ext uri="{BB962C8B-B14F-4D97-AF65-F5344CB8AC3E}">
        <p14:creationId xmlns:p14="http://schemas.microsoft.com/office/powerpoint/2010/main" val="23800742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CBC9FA3D-25B6-4534-A22A-63E8D780B10C}" type="slidenum">
              <a:rPr lang="fr-FR"/>
              <a:pPr>
                <a:defRPr/>
              </a:pPr>
              <a:t>‹#›</a:t>
            </a:fld>
            <a:endParaRPr lang="fr-FR"/>
          </a:p>
        </p:txBody>
      </p:sp>
    </p:spTree>
    <p:extLst>
      <p:ext uri="{BB962C8B-B14F-4D97-AF65-F5344CB8AC3E}">
        <p14:creationId xmlns:p14="http://schemas.microsoft.com/office/powerpoint/2010/main" val="23730192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7DA57AA6-DF71-40B2-B0CA-31F9F7784D8D}" type="slidenum">
              <a:rPr lang="fr-FR"/>
              <a:pPr>
                <a:defRPr/>
              </a:pPr>
              <a:t>‹#›</a:t>
            </a:fld>
            <a:endParaRPr lang="fr-FR"/>
          </a:p>
        </p:txBody>
      </p:sp>
    </p:spTree>
    <p:extLst>
      <p:ext uri="{BB962C8B-B14F-4D97-AF65-F5344CB8AC3E}">
        <p14:creationId xmlns:p14="http://schemas.microsoft.com/office/powerpoint/2010/main" val="10047746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12A27D3F-7794-4B67-B7E9-02A46DFC790B}" type="slidenum">
              <a:rPr lang="fr-FR"/>
              <a:pPr>
                <a:defRPr/>
              </a:pPr>
              <a:t>‹#›</a:t>
            </a:fld>
            <a:endParaRPr lang="fr-FR" dirty="0"/>
          </a:p>
        </p:txBody>
      </p:sp>
    </p:spTree>
    <p:extLst>
      <p:ext uri="{BB962C8B-B14F-4D97-AF65-F5344CB8AC3E}">
        <p14:creationId xmlns:p14="http://schemas.microsoft.com/office/powerpoint/2010/main" val="27762514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A31D6CF2-B95E-4E57-ADBC-501C1DD3A269}" type="slidenum">
              <a:rPr lang="fr-FR"/>
              <a:pPr>
                <a:defRPr/>
              </a:pPr>
              <a:t>‹#›</a:t>
            </a:fld>
            <a:endParaRPr lang="fr-FR"/>
          </a:p>
        </p:txBody>
      </p:sp>
    </p:spTree>
    <p:extLst>
      <p:ext uri="{BB962C8B-B14F-4D97-AF65-F5344CB8AC3E}">
        <p14:creationId xmlns:p14="http://schemas.microsoft.com/office/powerpoint/2010/main" val="277882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CF2A2A6C-2C3E-41BA-8FB5-0F599F8A860B}" type="slidenum">
              <a:rPr lang="fr-FR"/>
              <a:pPr>
                <a:defRPr/>
              </a:pPr>
              <a:t>‹#›</a:t>
            </a:fld>
            <a:endParaRPr lang="fr-FR"/>
          </a:p>
        </p:txBody>
      </p:sp>
    </p:spTree>
    <p:extLst>
      <p:ext uri="{BB962C8B-B14F-4D97-AF65-F5344CB8AC3E}">
        <p14:creationId xmlns:p14="http://schemas.microsoft.com/office/powerpoint/2010/main" val="366434756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EF712CD2-DA74-40CF-875E-769B6ED7829D}" type="slidenum">
              <a:rPr lang="fr-FR"/>
              <a:pPr>
                <a:defRPr/>
              </a:pPr>
              <a:t>‹#›</a:t>
            </a:fld>
            <a:endParaRPr lang="fr-FR"/>
          </a:p>
        </p:txBody>
      </p:sp>
    </p:spTree>
    <p:extLst>
      <p:ext uri="{BB962C8B-B14F-4D97-AF65-F5344CB8AC3E}">
        <p14:creationId xmlns:p14="http://schemas.microsoft.com/office/powerpoint/2010/main" val="31613873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7C0F9433-25AA-476A-B214-638C09386C8C}" type="slidenum">
              <a:rPr lang="fr-FR"/>
              <a:pPr>
                <a:defRPr/>
              </a:pPr>
              <a:t>‹#›</a:t>
            </a:fld>
            <a:endParaRPr lang="fr-FR"/>
          </a:p>
        </p:txBody>
      </p:sp>
    </p:spTree>
    <p:extLst>
      <p:ext uri="{BB962C8B-B14F-4D97-AF65-F5344CB8AC3E}">
        <p14:creationId xmlns:p14="http://schemas.microsoft.com/office/powerpoint/2010/main" val="9372547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F1EA5660-C52A-4089-9DCD-6359A51A2D5C}" type="slidenum">
              <a:rPr lang="fr-FR"/>
              <a:pPr>
                <a:defRPr/>
              </a:pPr>
              <a:t>‹#›</a:t>
            </a:fld>
            <a:endParaRPr lang="fr-FR"/>
          </a:p>
        </p:txBody>
      </p:sp>
    </p:spTree>
    <p:extLst>
      <p:ext uri="{BB962C8B-B14F-4D97-AF65-F5344CB8AC3E}">
        <p14:creationId xmlns:p14="http://schemas.microsoft.com/office/powerpoint/2010/main" val="5804928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C1B025DB-440B-44D0-8D5D-57D2B07985DC}" type="slidenum">
              <a:rPr lang="fr-FR"/>
              <a:pPr>
                <a:defRPr/>
              </a:pPr>
              <a:t>‹#›</a:t>
            </a:fld>
            <a:endParaRPr lang="fr-FR"/>
          </a:p>
        </p:txBody>
      </p:sp>
    </p:spTree>
    <p:extLst>
      <p:ext uri="{BB962C8B-B14F-4D97-AF65-F5344CB8AC3E}">
        <p14:creationId xmlns:p14="http://schemas.microsoft.com/office/powerpoint/2010/main" val="39469314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0EBBB134-E9D0-4BD1-9CE9-B0CBD65088FA}" type="slidenum">
              <a:rPr lang="fr-FR"/>
              <a:pPr>
                <a:defRPr/>
              </a:pPr>
              <a:t>‹#›</a:t>
            </a:fld>
            <a:endParaRPr lang="fr-FR"/>
          </a:p>
        </p:txBody>
      </p:sp>
    </p:spTree>
    <p:extLst>
      <p:ext uri="{BB962C8B-B14F-4D97-AF65-F5344CB8AC3E}">
        <p14:creationId xmlns:p14="http://schemas.microsoft.com/office/powerpoint/2010/main" val="23674192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7418CEEE-4AB0-4E16-96BD-CFE827D3545E}" type="slidenum">
              <a:rPr lang="fr-FR"/>
              <a:pPr>
                <a:defRPr/>
              </a:pPr>
              <a:t>‹#›</a:t>
            </a:fld>
            <a:endParaRPr lang="fr-FR"/>
          </a:p>
        </p:txBody>
      </p:sp>
    </p:spTree>
    <p:extLst>
      <p:ext uri="{BB962C8B-B14F-4D97-AF65-F5344CB8AC3E}">
        <p14:creationId xmlns:p14="http://schemas.microsoft.com/office/powerpoint/2010/main" val="34883791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8F6F0D05-6B88-4435-9350-82D012F20759}" type="slidenum">
              <a:rPr lang="fr-FR"/>
              <a:pPr>
                <a:defRPr/>
              </a:pPr>
              <a:t>‹#›</a:t>
            </a:fld>
            <a:endParaRPr lang="fr-FR"/>
          </a:p>
        </p:txBody>
      </p:sp>
    </p:spTree>
    <p:extLst>
      <p:ext uri="{BB962C8B-B14F-4D97-AF65-F5344CB8AC3E}">
        <p14:creationId xmlns:p14="http://schemas.microsoft.com/office/powerpoint/2010/main" val="4835787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C241C972-55FF-4F2B-BD9C-407BF10086FA}" type="slidenum">
              <a:rPr lang="fr-FR"/>
              <a:pPr>
                <a:defRPr/>
              </a:pPr>
              <a:t>‹#›</a:t>
            </a:fld>
            <a:endParaRPr lang="fr-FR"/>
          </a:p>
        </p:txBody>
      </p:sp>
    </p:spTree>
    <p:extLst>
      <p:ext uri="{BB962C8B-B14F-4D97-AF65-F5344CB8AC3E}">
        <p14:creationId xmlns:p14="http://schemas.microsoft.com/office/powerpoint/2010/main" val="233322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122D49E1-A1D1-4C25-88CD-C148710B60D8}" type="slidenum">
              <a:rPr lang="fr-FR"/>
              <a:pPr>
                <a:defRPr/>
              </a:pPr>
              <a:t>‹#›</a:t>
            </a:fld>
            <a:endParaRPr lang="fr-FR"/>
          </a:p>
        </p:txBody>
      </p:sp>
    </p:spTree>
    <p:extLst>
      <p:ext uri="{BB962C8B-B14F-4D97-AF65-F5344CB8AC3E}">
        <p14:creationId xmlns:p14="http://schemas.microsoft.com/office/powerpoint/2010/main" val="19172887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5293BD1B-AEED-4F6D-BF6E-68BE422760EB}" type="slidenum">
              <a:rPr lang="fr-FR"/>
              <a:pPr>
                <a:defRPr/>
              </a:pPr>
              <a:t>‹#›</a:t>
            </a:fld>
            <a:endParaRPr lang="fr-FR"/>
          </a:p>
        </p:txBody>
      </p:sp>
    </p:spTree>
    <p:extLst>
      <p:ext uri="{BB962C8B-B14F-4D97-AF65-F5344CB8AC3E}">
        <p14:creationId xmlns:p14="http://schemas.microsoft.com/office/powerpoint/2010/main" val="417277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39CC09C8-27A7-42C5-844D-0763E766CF5A}" type="slidenum">
              <a:rPr lang="fr-FR"/>
              <a:pPr>
                <a:defRPr/>
              </a:pPr>
              <a:t>‹#›</a:t>
            </a:fld>
            <a:endParaRPr lang="fr-FR"/>
          </a:p>
        </p:txBody>
      </p:sp>
    </p:spTree>
    <p:extLst>
      <p:ext uri="{BB962C8B-B14F-4D97-AF65-F5344CB8AC3E}">
        <p14:creationId xmlns:p14="http://schemas.microsoft.com/office/powerpoint/2010/main" val="25163988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ABF09BC5-EF70-4736-BB1C-C8DA877B7C9F}" type="slidenum">
              <a:rPr lang="fr-FR"/>
              <a:pPr>
                <a:defRPr/>
              </a:pPr>
              <a:t>‹#›</a:t>
            </a:fld>
            <a:endParaRPr lang="fr-FR" dirty="0"/>
          </a:p>
        </p:txBody>
      </p:sp>
    </p:spTree>
    <p:extLst>
      <p:ext uri="{BB962C8B-B14F-4D97-AF65-F5344CB8AC3E}">
        <p14:creationId xmlns:p14="http://schemas.microsoft.com/office/powerpoint/2010/main" val="16391617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D9327022-84D4-4412-ADD6-621CB5F6F125}" type="slidenum">
              <a:rPr lang="fr-FR"/>
              <a:pPr>
                <a:defRPr/>
              </a:pPr>
              <a:t>‹#›</a:t>
            </a:fld>
            <a:endParaRPr lang="fr-FR"/>
          </a:p>
        </p:txBody>
      </p:sp>
    </p:spTree>
    <p:extLst>
      <p:ext uri="{BB962C8B-B14F-4D97-AF65-F5344CB8AC3E}">
        <p14:creationId xmlns:p14="http://schemas.microsoft.com/office/powerpoint/2010/main" val="38485719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F11E5430-A04A-4D61-8773-66895F4F0597}" type="slidenum">
              <a:rPr lang="fr-FR"/>
              <a:pPr>
                <a:defRPr/>
              </a:pPr>
              <a:t>‹#›</a:t>
            </a:fld>
            <a:endParaRPr lang="fr-FR"/>
          </a:p>
        </p:txBody>
      </p:sp>
    </p:spTree>
    <p:extLst>
      <p:ext uri="{BB962C8B-B14F-4D97-AF65-F5344CB8AC3E}">
        <p14:creationId xmlns:p14="http://schemas.microsoft.com/office/powerpoint/2010/main" val="6799715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92E94195-369C-494B-80D5-82AA44582DEB}" type="slidenum">
              <a:rPr lang="fr-FR"/>
              <a:pPr>
                <a:defRPr/>
              </a:pPr>
              <a:t>‹#›</a:t>
            </a:fld>
            <a:endParaRPr lang="fr-FR"/>
          </a:p>
        </p:txBody>
      </p:sp>
    </p:spTree>
    <p:extLst>
      <p:ext uri="{BB962C8B-B14F-4D97-AF65-F5344CB8AC3E}">
        <p14:creationId xmlns:p14="http://schemas.microsoft.com/office/powerpoint/2010/main" val="37546567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3DD73562-3AAD-4B2A-9B09-035FDA06759C}" type="slidenum">
              <a:rPr lang="fr-FR"/>
              <a:pPr>
                <a:defRPr/>
              </a:pPr>
              <a:t>‹#›</a:t>
            </a:fld>
            <a:endParaRPr lang="fr-FR"/>
          </a:p>
        </p:txBody>
      </p:sp>
    </p:spTree>
    <p:extLst>
      <p:ext uri="{BB962C8B-B14F-4D97-AF65-F5344CB8AC3E}">
        <p14:creationId xmlns:p14="http://schemas.microsoft.com/office/powerpoint/2010/main" val="5646669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EB1220FE-B698-488D-8920-6AE18C33B745}" type="slidenum">
              <a:rPr lang="fr-FR"/>
              <a:pPr>
                <a:defRPr/>
              </a:pPr>
              <a:t>‹#›</a:t>
            </a:fld>
            <a:endParaRPr lang="fr-FR"/>
          </a:p>
        </p:txBody>
      </p:sp>
    </p:spTree>
    <p:extLst>
      <p:ext uri="{BB962C8B-B14F-4D97-AF65-F5344CB8AC3E}">
        <p14:creationId xmlns:p14="http://schemas.microsoft.com/office/powerpoint/2010/main" val="413240881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9EDDDA3F-7DFD-42C8-B8E9-8E53078F1C10}" type="slidenum">
              <a:rPr lang="fr-FR"/>
              <a:pPr>
                <a:defRPr/>
              </a:pPr>
              <a:t>‹#›</a:t>
            </a:fld>
            <a:endParaRPr lang="fr-FR"/>
          </a:p>
        </p:txBody>
      </p:sp>
    </p:spTree>
    <p:extLst>
      <p:ext uri="{BB962C8B-B14F-4D97-AF65-F5344CB8AC3E}">
        <p14:creationId xmlns:p14="http://schemas.microsoft.com/office/powerpoint/2010/main" val="23621669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4CFC0B53-CF6B-4EEE-AC55-2CD15D5E6B07}" type="slidenum">
              <a:rPr lang="fr-FR"/>
              <a:pPr>
                <a:defRPr/>
              </a:pPr>
              <a:t>‹#›</a:t>
            </a:fld>
            <a:endParaRPr lang="fr-FR"/>
          </a:p>
        </p:txBody>
      </p:sp>
    </p:spTree>
    <p:extLst>
      <p:ext uri="{BB962C8B-B14F-4D97-AF65-F5344CB8AC3E}">
        <p14:creationId xmlns:p14="http://schemas.microsoft.com/office/powerpoint/2010/main" val="1730279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56BFD4AB-A96E-404F-9600-3D04102C9C65}" type="slidenum">
              <a:rPr lang="fr-FR"/>
              <a:pPr>
                <a:defRPr/>
              </a:pPr>
              <a:t>‹#›</a:t>
            </a:fld>
            <a:endParaRPr lang="fr-FR"/>
          </a:p>
        </p:txBody>
      </p:sp>
    </p:spTree>
    <p:extLst>
      <p:ext uri="{BB962C8B-B14F-4D97-AF65-F5344CB8AC3E}">
        <p14:creationId xmlns:p14="http://schemas.microsoft.com/office/powerpoint/2010/main" val="323839914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31DEC7E8-A56A-4F06-B7C3-635C07B4B5D3}" type="slidenum">
              <a:rPr lang="fr-FR"/>
              <a:pPr>
                <a:defRPr/>
              </a:pPr>
              <a:t>‹#›</a:t>
            </a:fld>
            <a:endParaRPr lang="fr-FR"/>
          </a:p>
        </p:txBody>
      </p:sp>
    </p:spTree>
    <p:extLst>
      <p:ext uri="{BB962C8B-B14F-4D97-AF65-F5344CB8AC3E}">
        <p14:creationId xmlns:p14="http://schemas.microsoft.com/office/powerpoint/2010/main" val="2744765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AB7C032C-DEF9-43E8-B448-297799FDE227}" type="slidenum">
              <a:rPr lang="fr-FR"/>
              <a:pPr>
                <a:defRPr/>
              </a:pPr>
              <a:t>‹#›</a:t>
            </a:fld>
            <a:endParaRPr lang="fr-FR"/>
          </a:p>
        </p:txBody>
      </p:sp>
    </p:spTree>
    <p:extLst>
      <p:ext uri="{BB962C8B-B14F-4D97-AF65-F5344CB8AC3E}">
        <p14:creationId xmlns:p14="http://schemas.microsoft.com/office/powerpoint/2010/main" val="309088964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D4EE0C8C-0B72-4925-9B87-EA07084658F2}" type="slidenum">
              <a:rPr lang="fr-FR"/>
              <a:pPr>
                <a:defRPr/>
              </a:pPr>
              <a:t>‹#›</a:t>
            </a:fld>
            <a:endParaRPr lang="fr-FR"/>
          </a:p>
        </p:txBody>
      </p:sp>
    </p:spTree>
    <p:extLst>
      <p:ext uri="{BB962C8B-B14F-4D97-AF65-F5344CB8AC3E}">
        <p14:creationId xmlns:p14="http://schemas.microsoft.com/office/powerpoint/2010/main" val="26656845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2FA91631-2965-4C10-8EF7-A110A4F232D5}" type="slidenum">
              <a:rPr lang="fr-FR"/>
              <a:pPr>
                <a:defRPr/>
              </a:pPr>
              <a:t>‹#›</a:t>
            </a:fld>
            <a:endParaRPr lang="fr-FR"/>
          </a:p>
        </p:txBody>
      </p:sp>
    </p:spTree>
    <p:extLst>
      <p:ext uri="{BB962C8B-B14F-4D97-AF65-F5344CB8AC3E}">
        <p14:creationId xmlns:p14="http://schemas.microsoft.com/office/powerpoint/2010/main" val="308468950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F95EAB6E-E7D0-4D06-A8EB-A186270BAD4B}" type="slidenum">
              <a:rPr lang="fr-FR"/>
              <a:pPr>
                <a:defRPr/>
              </a:pPr>
              <a:t>‹#›</a:t>
            </a:fld>
            <a:endParaRPr lang="fr-FR" dirty="0"/>
          </a:p>
        </p:txBody>
      </p:sp>
    </p:spTree>
    <p:extLst>
      <p:ext uri="{BB962C8B-B14F-4D97-AF65-F5344CB8AC3E}">
        <p14:creationId xmlns:p14="http://schemas.microsoft.com/office/powerpoint/2010/main" val="342396396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0DDBC181-845A-4B05-8D71-1CEEA3F9FEC7}" type="slidenum">
              <a:rPr lang="fr-FR"/>
              <a:pPr>
                <a:defRPr/>
              </a:pPr>
              <a:t>‹#›</a:t>
            </a:fld>
            <a:endParaRPr lang="fr-FR"/>
          </a:p>
        </p:txBody>
      </p:sp>
    </p:spTree>
    <p:extLst>
      <p:ext uri="{BB962C8B-B14F-4D97-AF65-F5344CB8AC3E}">
        <p14:creationId xmlns:p14="http://schemas.microsoft.com/office/powerpoint/2010/main" val="27399725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A4C4E979-E3A7-4AFB-829C-4F19F52ADE60}" type="slidenum">
              <a:rPr lang="fr-FR"/>
              <a:pPr>
                <a:defRPr/>
              </a:pPr>
              <a:t>‹#›</a:t>
            </a:fld>
            <a:endParaRPr lang="fr-FR"/>
          </a:p>
        </p:txBody>
      </p:sp>
    </p:spTree>
    <p:extLst>
      <p:ext uri="{BB962C8B-B14F-4D97-AF65-F5344CB8AC3E}">
        <p14:creationId xmlns:p14="http://schemas.microsoft.com/office/powerpoint/2010/main" val="7404648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ED99D519-0AD9-49DE-AD99-3298ADA6D70C}" type="slidenum">
              <a:rPr lang="fr-FR"/>
              <a:pPr>
                <a:defRPr/>
              </a:pPr>
              <a:t>‹#›</a:t>
            </a:fld>
            <a:endParaRPr lang="fr-FR"/>
          </a:p>
        </p:txBody>
      </p:sp>
    </p:spTree>
    <p:extLst>
      <p:ext uri="{BB962C8B-B14F-4D97-AF65-F5344CB8AC3E}">
        <p14:creationId xmlns:p14="http://schemas.microsoft.com/office/powerpoint/2010/main" val="312671390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F9F3875D-B653-414F-9E8C-5FF9CC575C7B}" type="slidenum">
              <a:rPr lang="fr-FR"/>
              <a:pPr>
                <a:defRPr/>
              </a:pPr>
              <a:t>‹#›</a:t>
            </a:fld>
            <a:endParaRPr lang="fr-FR"/>
          </a:p>
        </p:txBody>
      </p:sp>
    </p:spTree>
    <p:extLst>
      <p:ext uri="{BB962C8B-B14F-4D97-AF65-F5344CB8AC3E}">
        <p14:creationId xmlns:p14="http://schemas.microsoft.com/office/powerpoint/2010/main" val="45329887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9F91F2D8-EF2B-4821-97E8-41B7C57C27C8}" type="slidenum">
              <a:rPr lang="fr-FR"/>
              <a:pPr>
                <a:defRPr/>
              </a:pPr>
              <a:t>‹#›</a:t>
            </a:fld>
            <a:endParaRPr lang="fr-FR"/>
          </a:p>
        </p:txBody>
      </p:sp>
    </p:spTree>
    <p:extLst>
      <p:ext uri="{BB962C8B-B14F-4D97-AF65-F5344CB8AC3E}">
        <p14:creationId xmlns:p14="http://schemas.microsoft.com/office/powerpoint/2010/main" val="271121624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C108B2D2-CFAF-4EC2-BB8B-2E1A1260F4C4}" type="slidenum">
              <a:rPr lang="fr-FR"/>
              <a:pPr>
                <a:defRPr/>
              </a:pPr>
              <a:t>‹#›</a:t>
            </a:fld>
            <a:endParaRPr lang="fr-FR"/>
          </a:p>
        </p:txBody>
      </p:sp>
    </p:spTree>
    <p:extLst>
      <p:ext uri="{BB962C8B-B14F-4D97-AF65-F5344CB8AC3E}">
        <p14:creationId xmlns:p14="http://schemas.microsoft.com/office/powerpoint/2010/main" val="41922010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3E486ABD-7BA9-4BA4-AC55-3BCAE6588E9F}" type="slidenum">
              <a:rPr lang="fr-FR"/>
              <a:pPr>
                <a:defRPr/>
              </a:pPr>
              <a:t>‹#›</a:t>
            </a:fld>
            <a:endParaRPr lang="fr-FR"/>
          </a:p>
        </p:txBody>
      </p:sp>
    </p:spTree>
    <p:extLst>
      <p:ext uri="{BB962C8B-B14F-4D97-AF65-F5344CB8AC3E}">
        <p14:creationId xmlns:p14="http://schemas.microsoft.com/office/powerpoint/2010/main" val="371734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785FDA20-CAF5-4219-B5D9-3EB43AFA14AC}" type="slidenum">
              <a:rPr lang="fr-FR"/>
              <a:pPr>
                <a:defRPr/>
              </a:pPr>
              <a:t>‹#›</a:t>
            </a:fld>
            <a:endParaRPr lang="fr-FR"/>
          </a:p>
        </p:txBody>
      </p:sp>
    </p:spTree>
    <p:extLst>
      <p:ext uri="{BB962C8B-B14F-4D97-AF65-F5344CB8AC3E}">
        <p14:creationId xmlns:p14="http://schemas.microsoft.com/office/powerpoint/2010/main" val="198207292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E12275C6-DC79-4A16-96EF-DE1CB23ABBD1}" type="slidenum">
              <a:rPr lang="fr-FR"/>
              <a:pPr>
                <a:defRPr/>
              </a:pPr>
              <a:t>‹#›</a:t>
            </a:fld>
            <a:endParaRPr lang="fr-FR"/>
          </a:p>
        </p:txBody>
      </p:sp>
    </p:spTree>
    <p:extLst>
      <p:ext uri="{BB962C8B-B14F-4D97-AF65-F5344CB8AC3E}">
        <p14:creationId xmlns:p14="http://schemas.microsoft.com/office/powerpoint/2010/main" val="40049557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52D8B93C-05CC-415C-A343-521C1D6F8647}" type="slidenum">
              <a:rPr lang="fr-FR"/>
              <a:pPr>
                <a:defRPr/>
              </a:pPr>
              <a:t>‹#›</a:t>
            </a:fld>
            <a:endParaRPr lang="fr-FR"/>
          </a:p>
        </p:txBody>
      </p:sp>
    </p:spTree>
    <p:extLst>
      <p:ext uri="{BB962C8B-B14F-4D97-AF65-F5344CB8AC3E}">
        <p14:creationId xmlns:p14="http://schemas.microsoft.com/office/powerpoint/2010/main" val="263300768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ABA146E4-B2A6-4F20-B215-3D56B845D574}" type="slidenum">
              <a:rPr lang="fr-FR"/>
              <a:pPr>
                <a:defRPr/>
              </a:pPr>
              <a:t>‹#›</a:t>
            </a:fld>
            <a:endParaRPr lang="fr-FR"/>
          </a:p>
        </p:txBody>
      </p:sp>
    </p:spTree>
    <p:extLst>
      <p:ext uri="{BB962C8B-B14F-4D97-AF65-F5344CB8AC3E}">
        <p14:creationId xmlns:p14="http://schemas.microsoft.com/office/powerpoint/2010/main" val="310355338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7A8E797E-BAD6-4F70-B148-C625B18013C4}" type="slidenum">
              <a:rPr lang="fr-FR"/>
              <a:pPr>
                <a:defRPr/>
              </a:pPr>
              <a:t>‹#›</a:t>
            </a:fld>
            <a:endParaRPr lang="fr-FR"/>
          </a:p>
        </p:txBody>
      </p:sp>
    </p:spTree>
    <p:extLst>
      <p:ext uri="{BB962C8B-B14F-4D97-AF65-F5344CB8AC3E}">
        <p14:creationId xmlns:p14="http://schemas.microsoft.com/office/powerpoint/2010/main" val="31281506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24523D2B-6DB6-40F0-9B8E-9C4866151E04}" type="slidenum">
              <a:rPr lang="fr-FR"/>
              <a:pPr>
                <a:defRPr/>
              </a:pPr>
              <a:t>‹#›</a:t>
            </a:fld>
            <a:endParaRPr lang="fr-FR" dirty="0"/>
          </a:p>
        </p:txBody>
      </p:sp>
    </p:spTree>
    <p:extLst>
      <p:ext uri="{BB962C8B-B14F-4D97-AF65-F5344CB8AC3E}">
        <p14:creationId xmlns:p14="http://schemas.microsoft.com/office/powerpoint/2010/main" val="32137138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8AC6B9D0-A06D-43CC-A874-C615B4A6D6CE}" type="slidenum">
              <a:rPr lang="fr-FR"/>
              <a:pPr>
                <a:defRPr/>
              </a:pPr>
              <a:t>‹#›</a:t>
            </a:fld>
            <a:endParaRPr lang="fr-FR"/>
          </a:p>
        </p:txBody>
      </p:sp>
    </p:spTree>
    <p:extLst>
      <p:ext uri="{BB962C8B-B14F-4D97-AF65-F5344CB8AC3E}">
        <p14:creationId xmlns:p14="http://schemas.microsoft.com/office/powerpoint/2010/main" val="350363500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51DA4E90-47B5-46F8-A8D9-28C5BEF9F2CE}" type="slidenum">
              <a:rPr lang="fr-FR"/>
              <a:pPr>
                <a:defRPr/>
              </a:pPr>
              <a:t>‹#›</a:t>
            </a:fld>
            <a:endParaRPr lang="fr-FR"/>
          </a:p>
        </p:txBody>
      </p:sp>
    </p:spTree>
    <p:extLst>
      <p:ext uri="{BB962C8B-B14F-4D97-AF65-F5344CB8AC3E}">
        <p14:creationId xmlns:p14="http://schemas.microsoft.com/office/powerpoint/2010/main" val="19131969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87B5E5F9-A65D-4108-841E-9A2B02911CDD}" type="slidenum">
              <a:rPr lang="fr-FR"/>
              <a:pPr>
                <a:defRPr/>
              </a:pPr>
              <a:t>‹#›</a:t>
            </a:fld>
            <a:endParaRPr lang="fr-FR"/>
          </a:p>
        </p:txBody>
      </p:sp>
    </p:spTree>
    <p:extLst>
      <p:ext uri="{BB962C8B-B14F-4D97-AF65-F5344CB8AC3E}">
        <p14:creationId xmlns:p14="http://schemas.microsoft.com/office/powerpoint/2010/main" val="24437709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BF388D5E-984F-4F6D-918B-384C3BC947B4}" type="slidenum">
              <a:rPr lang="fr-FR"/>
              <a:pPr>
                <a:defRPr/>
              </a:pPr>
              <a:t>‹#›</a:t>
            </a:fld>
            <a:endParaRPr lang="fr-FR"/>
          </a:p>
        </p:txBody>
      </p:sp>
    </p:spTree>
    <p:extLst>
      <p:ext uri="{BB962C8B-B14F-4D97-AF65-F5344CB8AC3E}">
        <p14:creationId xmlns:p14="http://schemas.microsoft.com/office/powerpoint/2010/main" val="88007955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54CEB544-6277-4305-9D54-9904671A4F95}" type="slidenum">
              <a:rPr lang="fr-FR"/>
              <a:pPr>
                <a:defRPr/>
              </a:pPr>
              <a:t>‹#›</a:t>
            </a:fld>
            <a:endParaRPr lang="fr-FR"/>
          </a:p>
        </p:txBody>
      </p:sp>
    </p:spTree>
    <p:extLst>
      <p:ext uri="{BB962C8B-B14F-4D97-AF65-F5344CB8AC3E}">
        <p14:creationId xmlns:p14="http://schemas.microsoft.com/office/powerpoint/2010/main" val="4233226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B1CF7CFF-3737-41F0-9CAF-33A00C12DDE8}" type="slidenum">
              <a:rPr lang="fr-FR"/>
              <a:pPr>
                <a:defRPr/>
              </a:pPr>
              <a:t>‹#›</a:t>
            </a:fld>
            <a:endParaRPr lang="fr-FR"/>
          </a:p>
        </p:txBody>
      </p:sp>
    </p:spTree>
    <p:extLst>
      <p:ext uri="{BB962C8B-B14F-4D97-AF65-F5344CB8AC3E}">
        <p14:creationId xmlns:p14="http://schemas.microsoft.com/office/powerpoint/2010/main" val="94119040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5A73497E-CBF8-4234-9A44-8A36952FEBFA}" type="slidenum">
              <a:rPr lang="fr-FR"/>
              <a:pPr>
                <a:defRPr/>
              </a:pPr>
              <a:t>‹#›</a:t>
            </a:fld>
            <a:endParaRPr lang="fr-FR"/>
          </a:p>
        </p:txBody>
      </p:sp>
    </p:spTree>
    <p:extLst>
      <p:ext uri="{BB962C8B-B14F-4D97-AF65-F5344CB8AC3E}">
        <p14:creationId xmlns:p14="http://schemas.microsoft.com/office/powerpoint/2010/main" val="199092839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B1CDF8B7-A919-487E-BE26-A10780F29AEA}" type="slidenum">
              <a:rPr lang="fr-FR"/>
              <a:pPr>
                <a:defRPr/>
              </a:pPr>
              <a:t>‹#›</a:t>
            </a:fld>
            <a:endParaRPr lang="fr-FR"/>
          </a:p>
        </p:txBody>
      </p:sp>
    </p:spTree>
    <p:extLst>
      <p:ext uri="{BB962C8B-B14F-4D97-AF65-F5344CB8AC3E}">
        <p14:creationId xmlns:p14="http://schemas.microsoft.com/office/powerpoint/2010/main" val="91669187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3799EAD0-9FCE-44EF-AD4F-B8DAD538FD73}" type="slidenum">
              <a:rPr lang="fr-FR"/>
              <a:pPr>
                <a:defRPr/>
              </a:pPr>
              <a:t>‹#›</a:t>
            </a:fld>
            <a:endParaRPr lang="fr-FR"/>
          </a:p>
        </p:txBody>
      </p:sp>
    </p:spTree>
    <p:extLst>
      <p:ext uri="{BB962C8B-B14F-4D97-AF65-F5344CB8AC3E}">
        <p14:creationId xmlns:p14="http://schemas.microsoft.com/office/powerpoint/2010/main" val="33022601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F5FAD880-5C68-448F-81A1-CD57F87501B0}" type="slidenum">
              <a:rPr lang="fr-FR"/>
              <a:pPr>
                <a:defRPr/>
              </a:pPr>
              <a:t>‹#›</a:t>
            </a:fld>
            <a:endParaRPr lang="fr-FR"/>
          </a:p>
        </p:txBody>
      </p:sp>
    </p:spTree>
    <p:extLst>
      <p:ext uri="{BB962C8B-B14F-4D97-AF65-F5344CB8AC3E}">
        <p14:creationId xmlns:p14="http://schemas.microsoft.com/office/powerpoint/2010/main" val="180508880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D8A89D93-171C-44D8-A988-F0223BA86B6C}" type="slidenum">
              <a:rPr lang="fr-FR"/>
              <a:pPr>
                <a:defRPr/>
              </a:pPr>
              <a:t>‹#›</a:t>
            </a:fld>
            <a:endParaRPr lang="fr-FR"/>
          </a:p>
        </p:txBody>
      </p:sp>
    </p:spTree>
    <p:extLst>
      <p:ext uri="{BB962C8B-B14F-4D97-AF65-F5344CB8AC3E}">
        <p14:creationId xmlns:p14="http://schemas.microsoft.com/office/powerpoint/2010/main" val="339928845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821362"/>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188913"/>
            <a:ext cx="6019800" cy="582136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9D7705FE-472A-4518-B402-E9F5221E5D95}" type="slidenum">
              <a:rPr lang="fr-FR"/>
              <a:pPr>
                <a:defRPr/>
              </a:pPr>
              <a:t>‹#›</a:t>
            </a:fld>
            <a:endParaRPr lang="fr-FR"/>
          </a:p>
        </p:txBody>
      </p:sp>
    </p:spTree>
    <p:extLst>
      <p:ext uri="{BB962C8B-B14F-4D97-AF65-F5344CB8AC3E}">
        <p14:creationId xmlns:p14="http://schemas.microsoft.com/office/powerpoint/2010/main" val="223387399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5"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6"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7"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10"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3193837">
            <a:off x="7096918" y="-391318"/>
            <a:ext cx="35290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sz="6600" b="0" baseline="0"/>
            </a:lvl1pPr>
          </a:lstStyle>
          <a:p>
            <a:endParaRPr lang="fr-FR" dirty="0"/>
          </a:p>
        </p:txBody>
      </p:sp>
      <p:sp>
        <p:nvSpPr>
          <p:cNvPr id="4100" name="Rectangle 4"/>
          <p:cNvSpPr>
            <a:spLocks noGrp="1" noChangeArrowheads="1"/>
          </p:cNvSpPr>
          <p:nvPr>
            <p:ph type="subTitle" idx="1"/>
          </p:nvPr>
        </p:nvSpPr>
        <p:spPr>
          <a:xfrm>
            <a:off x="1371600" y="3886200"/>
            <a:ext cx="6400800" cy="1409700"/>
          </a:xfrm>
        </p:spPr>
        <p:txBody>
          <a:bodyPr/>
          <a:lstStyle>
            <a:lvl1pPr marL="0" indent="0" algn="ctr">
              <a:buFontTx/>
              <a:buNone/>
              <a:defRPr sz="3200" b="1" baseline="0"/>
            </a:lvl1pPr>
          </a:lstStyle>
          <a:p>
            <a:r>
              <a:rPr lang="fr-FR"/>
              <a:t>Cliquez pour modifier le style des sous-titres du masque</a:t>
            </a:r>
            <a:endParaRPr lang="fr-FR" dirty="0"/>
          </a:p>
        </p:txBody>
      </p:sp>
      <p:sp>
        <p:nvSpPr>
          <p:cNvPr id="14" name="Espace réservé du texte 13"/>
          <p:cNvSpPr>
            <a:spLocks noGrp="1"/>
          </p:cNvSpPr>
          <p:nvPr>
            <p:ph type="body" sz="quarter" idx="10"/>
          </p:nvPr>
        </p:nvSpPr>
        <p:spPr>
          <a:xfrm>
            <a:off x="0" y="5873750"/>
            <a:ext cx="9144000" cy="444500"/>
          </a:xfrm>
        </p:spPr>
        <p:txBody>
          <a:bodyPr/>
          <a:lstStyle>
            <a:lvl1pPr algn="ctr">
              <a:buFont typeface="Arial" pitchFamily="34" charset="0"/>
              <a:buNone/>
              <a:defRPr lang="fr-FR" sz="2000" b="1" dirty="0"/>
            </a:lvl1pPr>
          </a:lstStyle>
          <a:p>
            <a:pPr lvl="0"/>
            <a:r>
              <a:rPr lang="fr-FR"/>
              <a:t>Cliquez pour modifier les styles du texte du masque</a:t>
            </a:r>
          </a:p>
        </p:txBody>
      </p:sp>
      <p:sp>
        <p:nvSpPr>
          <p:cNvPr id="12" name="Rectangle 6"/>
          <p:cNvSpPr>
            <a:spLocks noGrp="1" noChangeArrowheads="1"/>
          </p:cNvSpPr>
          <p:nvPr>
            <p:ph type="sldNum" sz="quarter" idx="11"/>
          </p:nvPr>
        </p:nvSpPr>
        <p:spPr>
          <a:xfrm>
            <a:off x="6588125" y="6237288"/>
            <a:ext cx="2133600" cy="476250"/>
          </a:xfrm>
        </p:spPr>
        <p:txBody>
          <a:bodyPr/>
          <a:lstStyle>
            <a:lvl1pPr>
              <a:defRPr/>
            </a:lvl1pPr>
          </a:lstStyle>
          <a:p>
            <a:pPr>
              <a:defRPr/>
            </a:pPr>
            <a:fld id="{CB9B8507-27C6-4CD5-9484-52007ACBB97E}" type="slidenum">
              <a:rPr lang="fr-FR"/>
              <a:pPr>
                <a:defRPr/>
              </a:pPr>
              <a:t>‹#›</a:t>
            </a:fld>
            <a:endParaRPr lang="fr-FR" dirty="0"/>
          </a:p>
        </p:txBody>
      </p:sp>
    </p:spTree>
    <p:extLst>
      <p:ext uri="{BB962C8B-B14F-4D97-AF65-F5344CB8AC3E}">
        <p14:creationId xmlns:p14="http://schemas.microsoft.com/office/powerpoint/2010/main" val="1961902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sp>
        <p:nvSpPr>
          <p:cNvPr id="5" name="Rectangle 2"/>
          <p:cNvSpPr>
            <a:spLocks noChangeArrowheads="1"/>
          </p:cNvSpPr>
          <p:nvPr userDrawn="1"/>
        </p:nvSpPr>
        <p:spPr bwMode="auto">
          <a:xfrm>
            <a:off x="0" y="908050"/>
            <a:ext cx="9144000" cy="270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6" name="Picture 18" descr="bandecoule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ogo_orphanet [Converti]"/>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0"/>
          <p:cNvSpPr>
            <a:spLocks noChangeArrowheads="1"/>
          </p:cNvSpPr>
          <p:nvPr userDrawn="1"/>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pic>
        <p:nvPicPr>
          <p:cNvPr id="9" name="Picture 22" descr="bandecouleu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elipse"/>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19393837">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11188" y="1052513"/>
            <a:ext cx="7921625" cy="2376487"/>
          </a:xfrm>
        </p:spPr>
        <p:txBody>
          <a:bodyPr/>
          <a:lstStyle>
            <a:lvl1pPr>
              <a:defRPr b="1"/>
            </a:lvl1pPr>
          </a:lstStyle>
          <a:p>
            <a:r>
              <a:rPr lang="fr-FR"/>
              <a:t>Cliquez pour modifier le style du titre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1" name="Rectangle 6"/>
          <p:cNvSpPr>
            <a:spLocks noGrp="1" noChangeArrowheads="1"/>
          </p:cNvSpPr>
          <p:nvPr>
            <p:ph type="sldNum" sz="quarter" idx="10"/>
          </p:nvPr>
        </p:nvSpPr>
        <p:spPr>
          <a:xfrm>
            <a:off x="6588125" y="6237288"/>
            <a:ext cx="2133600" cy="476250"/>
          </a:xfrm>
        </p:spPr>
        <p:txBody>
          <a:bodyPr/>
          <a:lstStyle>
            <a:lvl1pPr>
              <a:defRPr/>
            </a:lvl1pPr>
          </a:lstStyle>
          <a:p>
            <a:pPr>
              <a:defRPr/>
            </a:pPr>
            <a:fld id="{71C140EC-6126-4425-A2D5-65EEDEBE5092}" type="slidenum">
              <a:rPr lang="fr-FR"/>
              <a:pPr>
                <a:defRPr/>
              </a:pPr>
              <a:t>‹#›</a:t>
            </a:fld>
            <a:endParaRPr lang="fr-FR"/>
          </a:p>
        </p:txBody>
      </p:sp>
    </p:spTree>
    <p:extLst>
      <p:ext uri="{BB962C8B-B14F-4D97-AF65-F5344CB8AC3E}">
        <p14:creationId xmlns:p14="http://schemas.microsoft.com/office/powerpoint/2010/main" val="200195876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209E2D44-FEBD-410F-8470-B52AA92FA8EE}" type="slidenum">
              <a:rPr lang="fr-FR"/>
              <a:pPr>
                <a:defRPr/>
              </a:pPr>
              <a:t>‹#›</a:t>
            </a:fld>
            <a:endParaRPr lang="fr-FR"/>
          </a:p>
        </p:txBody>
      </p:sp>
    </p:spTree>
    <p:extLst>
      <p:ext uri="{BB962C8B-B14F-4D97-AF65-F5344CB8AC3E}">
        <p14:creationId xmlns:p14="http://schemas.microsoft.com/office/powerpoint/2010/main" val="22039138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0CB0BFA8-84C4-4453-AD66-5D224919F124}" type="slidenum">
              <a:rPr lang="fr-FR"/>
              <a:pPr>
                <a:defRPr/>
              </a:pPr>
              <a:t>‹#›</a:t>
            </a:fld>
            <a:endParaRPr lang="fr-FR"/>
          </a:p>
        </p:txBody>
      </p:sp>
    </p:spTree>
    <p:extLst>
      <p:ext uri="{BB962C8B-B14F-4D97-AF65-F5344CB8AC3E}">
        <p14:creationId xmlns:p14="http://schemas.microsoft.com/office/powerpoint/2010/main" val="1721701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image" Target="../media/image6.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18" Type="http://schemas.openxmlformats.org/officeDocument/2006/relationships/image" Target="../media/image5.png"/><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17" Type="http://schemas.openxmlformats.org/officeDocument/2006/relationships/image" Target="../media/image4.png"/><Relationship Id="rId2" Type="http://schemas.openxmlformats.org/officeDocument/2006/relationships/slideLayout" Target="../slideLayouts/slideLayout110.xml"/><Relationship Id="rId16" Type="http://schemas.openxmlformats.org/officeDocument/2006/relationships/image" Target="../media/image3.png"/><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5" Type="http://schemas.openxmlformats.org/officeDocument/2006/relationships/image" Target="../media/image2.png"/><Relationship Id="rId10" Type="http://schemas.openxmlformats.org/officeDocument/2006/relationships/slideLayout" Target="../slideLayouts/slideLayout118.xml"/><Relationship Id="rId19" Type="http://schemas.openxmlformats.org/officeDocument/2006/relationships/image" Target="../media/image6.png"/><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image" Target="../media/image1.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18" Type="http://schemas.openxmlformats.org/officeDocument/2006/relationships/image" Target="../media/image5.png"/><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image" Target="../media/image4.png"/><Relationship Id="rId2" Type="http://schemas.openxmlformats.org/officeDocument/2006/relationships/slideLayout" Target="../slideLayouts/slideLayout122.xml"/><Relationship Id="rId16" Type="http://schemas.openxmlformats.org/officeDocument/2006/relationships/image" Target="../media/image3.png"/><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image" Target="../media/image2.png"/><Relationship Id="rId10" Type="http://schemas.openxmlformats.org/officeDocument/2006/relationships/slideLayout" Target="../slideLayouts/slideLayout130.xml"/><Relationship Id="rId19" Type="http://schemas.openxmlformats.org/officeDocument/2006/relationships/image" Target="../media/image6.png"/><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image" Target="../media/image1.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2.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18"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4.png"/><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19" Type="http://schemas.openxmlformats.org/officeDocument/2006/relationships/image" Target="../media/image6.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18" Type="http://schemas.openxmlformats.org/officeDocument/2006/relationships/image" Target="../media/image5.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image" Target="../media/image4.png"/><Relationship Id="rId2" Type="http://schemas.openxmlformats.org/officeDocument/2006/relationships/slideLayout" Target="../slideLayouts/slideLayout26.xml"/><Relationship Id="rId16" Type="http://schemas.openxmlformats.org/officeDocument/2006/relationships/image" Target="../media/image3.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19" Type="http://schemas.openxmlformats.org/officeDocument/2006/relationships/image" Target="../media/image6.pn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18" Type="http://schemas.openxmlformats.org/officeDocument/2006/relationships/image" Target="../media/image5.pn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4.png"/><Relationship Id="rId2" Type="http://schemas.openxmlformats.org/officeDocument/2006/relationships/slideLayout" Target="../slideLayouts/slideLayout38.xml"/><Relationship Id="rId16" Type="http://schemas.openxmlformats.org/officeDocument/2006/relationships/image" Target="../media/image3.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19" Type="http://schemas.openxmlformats.org/officeDocument/2006/relationships/image" Target="../media/image6.png"/><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18" Type="http://schemas.openxmlformats.org/officeDocument/2006/relationships/image" Target="../media/image5.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image" Target="../media/image4.png"/><Relationship Id="rId2" Type="http://schemas.openxmlformats.org/officeDocument/2006/relationships/slideLayout" Target="../slideLayouts/slideLayout50.xml"/><Relationship Id="rId16" Type="http://schemas.openxmlformats.org/officeDocument/2006/relationships/image" Target="../media/image3.png"/><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image" Target="../media/image2.png"/><Relationship Id="rId10" Type="http://schemas.openxmlformats.org/officeDocument/2006/relationships/slideLayout" Target="../slideLayouts/slideLayout58.xml"/><Relationship Id="rId19" Type="http://schemas.openxmlformats.org/officeDocument/2006/relationships/image" Target="../media/image6.png"/><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18" Type="http://schemas.openxmlformats.org/officeDocument/2006/relationships/image" Target="../media/image5.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image" Target="../media/image4.png"/><Relationship Id="rId2" Type="http://schemas.openxmlformats.org/officeDocument/2006/relationships/slideLayout" Target="../slideLayouts/slideLayout62.xml"/><Relationship Id="rId16" Type="http://schemas.openxmlformats.org/officeDocument/2006/relationships/image" Target="../media/image3.png"/><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2.png"/><Relationship Id="rId10" Type="http://schemas.openxmlformats.org/officeDocument/2006/relationships/slideLayout" Target="../slideLayouts/slideLayout70.xml"/><Relationship Id="rId19" Type="http://schemas.openxmlformats.org/officeDocument/2006/relationships/image" Target="../media/image6.png"/><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18" Type="http://schemas.openxmlformats.org/officeDocument/2006/relationships/image" Target="../media/image5.png"/><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image" Target="../media/image4.png"/><Relationship Id="rId2" Type="http://schemas.openxmlformats.org/officeDocument/2006/relationships/slideLayout" Target="../slideLayouts/slideLayout74.xml"/><Relationship Id="rId16" Type="http://schemas.openxmlformats.org/officeDocument/2006/relationships/image" Target="../media/image3.png"/><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2.png"/><Relationship Id="rId10" Type="http://schemas.openxmlformats.org/officeDocument/2006/relationships/slideLayout" Target="../slideLayouts/slideLayout82.xml"/><Relationship Id="rId19" Type="http://schemas.openxmlformats.org/officeDocument/2006/relationships/image" Target="../media/image6.png"/><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18" Type="http://schemas.openxmlformats.org/officeDocument/2006/relationships/image" Target="../media/image5.png"/><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image" Target="../media/image4.png"/><Relationship Id="rId2" Type="http://schemas.openxmlformats.org/officeDocument/2006/relationships/slideLayout" Target="../slideLayouts/slideLayout86.xml"/><Relationship Id="rId16" Type="http://schemas.openxmlformats.org/officeDocument/2006/relationships/image" Target="../media/image3.png"/><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2.png"/><Relationship Id="rId10" Type="http://schemas.openxmlformats.org/officeDocument/2006/relationships/slideLayout" Target="../slideLayouts/slideLayout94.xml"/><Relationship Id="rId19" Type="http://schemas.openxmlformats.org/officeDocument/2006/relationships/image" Target="../media/image6.png"/><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18" Type="http://schemas.openxmlformats.org/officeDocument/2006/relationships/image" Target="../media/image5.png"/><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image" Target="../media/image4.png"/><Relationship Id="rId2" Type="http://schemas.openxmlformats.org/officeDocument/2006/relationships/slideLayout" Target="../slideLayouts/slideLayout98.xml"/><Relationship Id="rId16" Type="http://schemas.openxmlformats.org/officeDocument/2006/relationships/image" Target="../media/image3.png"/><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5" Type="http://schemas.openxmlformats.org/officeDocument/2006/relationships/image" Target="../media/image2.png"/><Relationship Id="rId10" Type="http://schemas.openxmlformats.org/officeDocument/2006/relationships/slideLayout" Target="../slideLayouts/slideLayout106.xml"/><Relationship Id="rId19" Type="http://schemas.openxmlformats.org/officeDocument/2006/relationships/image" Target="../media/image6.png"/><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2050"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sp>
        <p:nvSpPr>
          <p:cNvPr id="2051"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2052"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3C4A701B-F10A-4993-8308-8B1C245419E5}" type="slidenum">
              <a:rPr lang="fr-FR"/>
              <a:pPr>
                <a:defRPr/>
              </a:pPr>
              <a:t>‹#›</a:t>
            </a:fld>
            <a:endParaRPr lang="fr-FR"/>
          </a:p>
        </p:txBody>
      </p:sp>
      <p:pic>
        <p:nvPicPr>
          <p:cNvPr id="2055"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pic>
        <p:nvPicPr>
          <p:cNvPr id="2057"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9"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0"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27" r:id="rId1"/>
    <p:sldLayoutId id="2147489266" r:id="rId2"/>
    <p:sldLayoutId id="2147489267" r:id="rId3"/>
    <p:sldLayoutId id="2147489268" r:id="rId4"/>
    <p:sldLayoutId id="2147489269" r:id="rId5"/>
    <p:sldLayoutId id="2147489270" r:id="rId6"/>
    <p:sldLayoutId id="2147489271" r:id="rId7"/>
    <p:sldLayoutId id="2147489272" r:id="rId8"/>
    <p:sldLayoutId id="2147489273" r:id="rId9"/>
    <p:sldLayoutId id="2147489274" r:id="rId10"/>
    <p:sldLayoutId id="2147489275" r:id="rId11"/>
    <p:sldLayoutId id="2147489428"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12290"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sp>
        <p:nvSpPr>
          <p:cNvPr id="12291"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12292"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175E1250-4FAF-40B4-A8A5-553970BA7CB7}" type="slidenum">
              <a:rPr lang="fr-FR"/>
              <a:pPr>
                <a:defRPr/>
              </a:pPr>
              <a:t>‹#›</a:t>
            </a:fld>
            <a:endParaRPr lang="fr-FR"/>
          </a:p>
        </p:txBody>
      </p:sp>
      <p:pic>
        <p:nvPicPr>
          <p:cNvPr id="12295"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pic>
        <p:nvPicPr>
          <p:cNvPr id="12297"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0"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46" r:id="rId1"/>
    <p:sldLayoutId id="2147489368" r:id="rId2"/>
    <p:sldLayoutId id="2147489369" r:id="rId3"/>
    <p:sldLayoutId id="2147489370" r:id="rId4"/>
    <p:sldLayoutId id="2147489371" r:id="rId5"/>
    <p:sldLayoutId id="2147489372" r:id="rId6"/>
    <p:sldLayoutId id="2147489373" r:id="rId7"/>
    <p:sldLayoutId id="2147489374" r:id="rId8"/>
    <p:sldLayoutId id="2147489375" r:id="rId9"/>
    <p:sldLayoutId id="2147489376" r:id="rId10"/>
    <p:sldLayoutId id="2147489377" r:id="rId11"/>
    <p:sldLayoutId id="2147489447"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39938"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latin typeface="Arial" pitchFamily="34" charset="0"/>
            </a:endParaRPr>
          </a:p>
        </p:txBody>
      </p:sp>
      <p:sp>
        <p:nvSpPr>
          <p:cNvPr id="39939"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39940"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3995D629-EAA9-4DBA-BF64-ED95342DCC98}" type="slidenum">
              <a:rPr lang="fr-FR"/>
              <a:pPr>
                <a:defRPr/>
              </a:pPr>
              <a:t>‹#›</a:t>
            </a:fld>
            <a:endParaRPr lang="fr-FR"/>
          </a:p>
        </p:txBody>
      </p:sp>
      <p:pic>
        <p:nvPicPr>
          <p:cNvPr id="39943"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4"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latin typeface="Arial" pitchFamily="34" charset="0"/>
            </a:endParaRPr>
          </a:p>
        </p:txBody>
      </p:sp>
      <p:pic>
        <p:nvPicPr>
          <p:cNvPr id="39945"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6"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7"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8"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latin typeface="Arial" pitchFamily="34" charset="0"/>
              </a:rPr>
              <a:t>www.orpha.net</a:t>
            </a:r>
          </a:p>
        </p:txBody>
      </p:sp>
    </p:spTree>
    <p:extLst>
      <p:ext uri="{BB962C8B-B14F-4D97-AF65-F5344CB8AC3E}">
        <p14:creationId xmlns:p14="http://schemas.microsoft.com/office/powerpoint/2010/main" val="3447762305"/>
      </p:ext>
    </p:extLst>
  </p:cSld>
  <p:clrMap bg1="lt1" tx1="dk1" bg2="lt2" tx2="dk2" accent1="accent1" accent2="accent2" accent3="accent3" accent4="accent4" accent5="accent5" accent6="accent6" hlink="hlink" folHlink="folHlink"/>
  <p:sldLayoutIdLst>
    <p:sldLayoutId id="2147489501" r:id="rId1"/>
    <p:sldLayoutId id="2147489502" r:id="rId2"/>
    <p:sldLayoutId id="2147489503" r:id="rId3"/>
    <p:sldLayoutId id="2147489504" r:id="rId4"/>
    <p:sldLayoutId id="2147489505" r:id="rId5"/>
    <p:sldLayoutId id="2147489506" r:id="rId6"/>
    <p:sldLayoutId id="2147489507" r:id="rId7"/>
    <p:sldLayoutId id="2147489508" r:id="rId8"/>
    <p:sldLayoutId id="2147489509" r:id="rId9"/>
    <p:sldLayoutId id="2147489510" r:id="rId10"/>
    <p:sldLayoutId id="2147489511" r:id="rId11"/>
    <p:sldLayoutId id="2147489512" r:id="rId12"/>
  </p:sldLayoutIdLst>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a:defRPr/>
            </a:pPr>
            <a:fld id="{E2828427-AA42-42A1-A828-EA19F1100358}" type="datetime1">
              <a:rPr lang="en-US" altLang="en-US">
                <a:solidFill>
                  <a:prstClr val="black">
                    <a:tint val="75000"/>
                  </a:prstClr>
                </a:solidFill>
                <a:latin typeface="Corbel" panose="020B0503020204020204" pitchFamily="34" charset="0"/>
                <a:cs typeface="Arial" panose="020B0604020202020204" pitchFamily="34" charset="0"/>
              </a:rPr>
              <a:pPr>
                <a:defRPr/>
              </a:pPr>
              <a:t>6/1/2022</a:t>
            </a:fld>
            <a:endParaRPr lang="en-US" altLang="en-US">
              <a:solidFill>
                <a:prstClr val="black">
                  <a:tint val="75000"/>
                </a:prstClr>
              </a:solidFill>
              <a:latin typeface="Corbel" panose="020B0503020204020204" pitchFamily="34" charset="0"/>
              <a:cs typeface="Arial" panose="020B0604020202020204"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a:defRPr/>
            </a:pPr>
            <a:endParaRPr lang="en-US" altLang="en-US">
              <a:solidFill>
                <a:prstClr val="black">
                  <a:tint val="75000"/>
                </a:prstClr>
              </a:solidFill>
              <a:latin typeface="Corbel" panose="020B0503020204020204" pitchFamily="34" charset="0"/>
              <a:cs typeface="Arial" panose="020B0604020202020204" pitchFamily="34"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56DA9ADE-BF6E-4EE1-B963-55C074AC9756}" type="slidenum">
              <a:rPr lang="en-US" altLang="en-US">
                <a:latin typeface="Corbel" panose="020B0503020204020204" pitchFamily="34" charset="0"/>
                <a:cs typeface="Arial" panose="020B0604020202020204" pitchFamily="34" charset="0"/>
              </a:rPr>
              <a:pPr>
                <a:defRPr/>
              </a:pPr>
              <a:t>‹#›</a:t>
            </a:fld>
            <a:endParaRPr lang="en-US" altLang="en-US">
              <a:latin typeface="Corbel" panose="020B0503020204020204" pitchFamily="34" charset="0"/>
              <a:cs typeface="Arial" panose="020B0604020202020204" pitchFamily="34" charset="0"/>
            </a:endParaRPr>
          </a:p>
        </p:txBody>
      </p:sp>
    </p:spTree>
    <p:extLst>
      <p:ext uri="{BB962C8B-B14F-4D97-AF65-F5344CB8AC3E}">
        <p14:creationId xmlns:p14="http://schemas.microsoft.com/office/powerpoint/2010/main" val="2326964390"/>
      </p:ext>
    </p:extLst>
  </p:cSld>
  <p:clrMap bg1="lt1" tx1="dk1" bg2="lt2" tx2="dk2" accent1="accent1" accent2="accent2" accent3="accent3" accent4="accent4" accent5="accent5" accent6="accent6" hlink="hlink" folHlink="folHlink"/>
  <p:sldLayoutIdLst>
    <p:sldLayoutId id="2147489553" r:id="rId1"/>
    <p:sldLayoutId id="2147489554" r:id="rId2"/>
    <p:sldLayoutId id="2147489555" r:id="rId3"/>
    <p:sldLayoutId id="2147489556" r:id="rId4"/>
    <p:sldLayoutId id="2147489557" r:id="rId5"/>
    <p:sldLayoutId id="2147489558" r:id="rId6"/>
    <p:sldLayoutId id="2147489559" r:id="rId7"/>
    <p:sldLayoutId id="2147489560" r:id="rId8"/>
    <p:sldLayoutId id="2147489561" r:id="rId9"/>
    <p:sldLayoutId id="2147489562" r:id="rId10"/>
    <p:sldLayoutId id="2147489563" r:id="rId11"/>
  </p:sldLayoutIdLst>
  <p:transition>
    <p:fade/>
  </p:transition>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3074"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sp>
        <p:nvSpPr>
          <p:cNvPr id="3075"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3076"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7BA425B0-029F-4026-B95A-17BA4B9D9BED}" type="slidenum">
              <a:rPr lang="fr-FR"/>
              <a:pPr>
                <a:defRPr/>
              </a:pPr>
              <a:t>‹#›</a:t>
            </a:fld>
            <a:endParaRPr lang="fr-FR"/>
          </a:p>
        </p:txBody>
      </p:sp>
      <p:pic>
        <p:nvPicPr>
          <p:cNvPr id="3079"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pic>
        <p:nvPicPr>
          <p:cNvPr id="3081"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29" r:id="rId1"/>
    <p:sldLayoutId id="2147489276" r:id="rId2"/>
    <p:sldLayoutId id="2147489277" r:id="rId3"/>
    <p:sldLayoutId id="2147489278" r:id="rId4"/>
    <p:sldLayoutId id="2147489279" r:id="rId5"/>
    <p:sldLayoutId id="2147489280" r:id="rId6"/>
    <p:sldLayoutId id="2147489281" r:id="rId7"/>
    <p:sldLayoutId id="2147489282" r:id="rId8"/>
    <p:sldLayoutId id="2147489283" r:id="rId9"/>
    <p:sldLayoutId id="2147489284" r:id="rId10"/>
    <p:sldLayoutId id="2147489285" r:id="rId11"/>
    <p:sldLayoutId id="2147489430"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4098"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sp>
        <p:nvSpPr>
          <p:cNvPr id="4099"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4100"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A064C017-7AA7-4173-ABF1-9152D8788A67}" type="slidenum">
              <a:rPr lang="fr-FR"/>
              <a:pPr>
                <a:defRPr/>
              </a:pPr>
              <a:t>‹#›</a:t>
            </a:fld>
            <a:endParaRPr lang="fr-FR"/>
          </a:p>
        </p:txBody>
      </p:sp>
      <p:pic>
        <p:nvPicPr>
          <p:cNvPr id="4103"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pic>
        <p:nvPicPr>
          <p:cNvPr id="4105"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7"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8"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31" r:id="rId1"/>
    <p:sldLayoutId id="2147489286" r:id="rId2"/>
    <p:sldLayoutId id="2147489287" r:id="rId3"/>
    <p:sldLayoutId id="2147489288" r:id="rId4"/>
    <p:sldLayoutId id="2147489289" r:id="rId5"/>
    <p:sldLayoutId id="2147489290" r:id="rId6"/>
    <p:sldLayoutId id="2147489291" r:id="rId7"/>
    <p:sldLayoutId id="2147489292" r:id="rId8"/>
    <p:sldLayoutId id="2147489293" r:id="rId9"/>
    <p:sldLayoutId id="2147489294" r:id="rId10"/>
    <p:sldLayoutId id="2147489295" r:id="rId11"/>
    <p:sldLayoutId id="2147489432"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5122"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solidFill>
                <a:srgbClr val="000000"/>
              </a:solidFill>
            </a:endParaRPr>
          </a:p>
        </p:txBody>
      </p:sp>
      <p:sp>
        <p:nvSpPr>
          <p:cNvPr id="5123"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5124"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CDD08F17-978F-4192-A58B-DF7D4DECE806}" type="slidenum">
              <a:rPr lang="fr-FR"/>
              <a:pPr>
                <a:defRPr/>
              </a:pPr>
              <a:t>‹#›</a:t>
            </a:fld>
            <a:endParaRPr lang="fr-FR"/>
          </a:p>
        </p:txBody>
      </p:sp>
      <p:pic>
        <p:nvPicPr>
          <p:cNvPr id="5127"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sz="2000">
              <a:solidFill>
                <a:srgbClr val="000000"/>
              </a:solidFill>
            </a:endParaRPr>
          </a:p>
        </p:txBody>
      </p:sp>
      <p:pic>
        <p:nvPicPr>
          <p:cNvPr id="5129"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2"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33" r:id="rId1"/>
    <p:sldLayoutId id="2147489296" r:id="rId2"/>
    <p:sldLayoutId id="2147489297" r:id="rId3"/>
    <p:sldLayoutId id="2147489298" r:id="rId4"/>
    <p:sldLayoutId id="2147489299" r:id="rId5"/>
    <p:sldLayoutId id="2147489300" r:id="rId6"/>
    <p:sldLayoutId id="2147489301" r:id="rId7"/>
    <p:sldLayoutId id="2147489302" r:id="rId8"/>
    <p:sldLayoutId id="2147489303" r:id="rId9"/>
    <p:sldLayoutId id="2147489304" r:id="rId10"/>
    <p:sldLayoutId id="2147489305" r:id="rId11"/>
    <p:sldLayoutId id="2147489434"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7170"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sp>
        <p:nvSpPr>
          <p:cNvPr id="7171"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7172"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1CB13CC1-CABC-4D82-90F1-7FCB687DAA0B}" type="slidenum">
              <a:rPr lang="fr-FR"/>
              <a:pPr>
                <a:defRPr/>
              </a:pPr>
              <a:t>‹#›</a:t>
            </a:fld>
            <a:endParaRPr lang="fr-FR"/>
          </a:p>
        </p:txBody>
      </p:sp>
      <p:pic>
        <p:nvPicPr>
          <p:cNvPr id="7175"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pic>
        <p:nvPicPr>
          <p:cNvPr id="7177"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9"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0"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36" r:id="rId1"/>
    <p:sldLayoutId id="2147489318" r:id="rId2"/>
    <p:sldLayoutId id="2147489319" r:id="rId3"/>
    <p:sldLayoutId id="2147489320" r:id="rId4"/>
    <p:sldLayoutId id="2147489321" r:id="rId5"/>
    <p:sldLayoutId id="2147489322" r:id="rId6"/>
    <p:sldLayoutId id="2147489323" r:id="rId7"/>
    <p:sldLayoutId id="2147489324" r:id="rId8"/>
    <p:sldLayoutId id="2147489325" r:id="rId9"/>
    <p:sldLayoutId id="2147489326" r:id="rId10"/>
    <p:sldLayoutId id="2147489327" r:id="rId11"/>
    <p:sldLayoutId id="2147489437"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8194"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sp>
        <p:nvSpPr>
          <p:cNvPr id="8195"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8196"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A8F46B16-89DF-457A-8F0C-8F92EEA6A222}" type="slidenum">
              <a:rPr lang="fr-FR"/>
              <a:pPr>
                <a:defRPr/>
              </a:pPr>
              <a:t>‹#›</a:t>
            </a:fld>
            <a:endParaRPr lang="fr-FR"/>
          </a:p>
        </p:txBody>
      </p:sp>
      <p:pic>
        <p:nvPicPr>
          <p:cNvPr id="8199"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pic>
        <p:nvPicPr>
          <p:cNvPr id="8201"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38" r:id="rId1"/>
    <p:sldLayoutId id="2147489328" r:id="rId2"/>
    <p:sldLayoutId id="2147489329" r:id="rId3"/>
    <p:sldLayoutId id="2147489330" r:id="rId4"/>
    <p:sldLayoutId id="2147489331" r:id="rId5"/>
    <p:sldLayoutId id="2147489332" r:id="rId6"/>
    <p:sldLayoutId id="2147489333" r:id="rId7"/>
    <p:sldLayoutId id="2147489334" r:id="rId8"/>
    <p:sldLayoutId id="2147489335" r:id="rId9"/>
    <p:sldLayoutId id="2147489336" r:id="rId10"/>
    <p:sldLayoutId id="2147489337" r:id="rId11"/>
    <p:sldLayoutId id="2147489439"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9218"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sp>
        <p:nvSpPr>
          <p:cNvPr id="9219"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9220"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92151C62-107D-4469-8D48-3FCB704CA3B7}" type="slidenum">
              <a:rPr lang="fr-FR"/>
              <a:pPr>
                <a:defRPr/>
              </a:pPr>
              <a:t>‹#›</a:t>
            </a:fld>
            <a:endParaRPr lang="fr-FR"/>
          </a:p>
        </p:txBody>
      </p:sp>
      <p:pic>
        <p:nvPicPr>
          <p:cNvPr id="9223"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pic>
        <p:nvPicPr>
          <p:cNvPr id="9225"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7"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8"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40" r:id="rId1"/>
    <p:sldLayoutId id="2147489338" r:id="rId2"/>
    <p:sldLayoutId id="2147489339" r:id="rId3"/>
    <p:sldLayoutId id="2147489340" r:id="rId4"/>
    <p:sldLayoutId id="2147489341" r:id="rId5"/>
    <p:sldLayoutId id="2147489342" r:id="rId6"/>
    <p:sldLayoutId id="2147489343" r:id="rId7"/>
    <p:sldLayoutId id="2147489344" r:id="rId8"/>
    <p:sldLayoutId id="2147489345" r:id="rId9"/>
    <p:sldLayoutId id="2147489346" r:id="rId10"/>
    <p:sldLayoutId id="2147489347" r:id="rId11"/>
    <p:sldLayoutId id="2147489441"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10242"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sp>
        <p:nvSpPr>
          <p:cNvPr id="10243"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10244"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1373009C-C4AB-4B9C-9B9E-9B9B08235653}" type="slidenum">
              <a:rPr lang="fr-FR"/>
              <a:pPr>
                <a:defRPr/>
              </a:pPr>
              <a:t>‹#›</a:t>
            </a:fld>
            <a:endParaRPr lang="fr-FR"/>
          </a:p>
        </p:txBody>
      </p:sp>
      <p:pic>
        <p:nvPicPr>
          <p:cNvPr id="10247"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pic>
        <p:nvPicPr>
          <p:cNvPr id="10249"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2"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42" r:id="rId1"/>
    <p:sldLayoutId id="2147489348" r:id="rId2"/>
    <p:sldLayoutId id="2147489349" r:id="rId3"/>
    <p:sldLayoutId id="2147489350" r:id="rId4"/>
    <p:sldLayoutId id="2147489351" r:id="rId5"/>
    <p:sldLayoutId id="2147489352" r:id="rId6"/>
    <p:sldLayoutId id="2147489353" r:id="rId7"/>
    <p:sldLayoutId id="2147489354" r:id="rId8"/>
    <p:sldLayoutId id="2147489355" r:id="rId9"/>
    <p:sldLayoutId id="2147489356" r:id="rId10"/>
    <p:sldLayoutId id="2147489357" r:id="rId11"/>
    <p:sldLayoutId id="2147489443"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84000"/>
            <a:lum/>
          </a:blip>
          <a:srcRect/>
          <a:stretch>
            <a:fillRect/>
          </a:stretch>
        </a:blipFill>
        <a:effectLst/>
      </p:bgPr>
    </p:bg>
    <p:spTree>
      <p:nvGrpSpPr>
        <p:cNvPr id="1" name=""/>
        <p:cNvGrpSpPr/>
        <p:nvPr/>
      </p:nvGrpSpPr>
      <p:grpSpPr>
        <a:xfrm>
          <a:off x="0" y="0"/>
          <a:ext cx="0" cy="0"/>
          <a:chOff x="0" y="0"/>
          <a:chExt cx="0" cy="0"/>
        </a:xfrm>
      </p:grpSpPr>
      <p:sp>
        <p:nvSpPr>
          <p:cNvPr id="11266" name="Rectangle 7"/>
          <p:cNvSpPr>
            <a:spLocks noChangeArrowheads="1"/>
          </p:cNvSpPr>
          <p:nvPr/>
        </p:nvSpPr>
        <p:spPr bwMode="auto">
          <a:xfrm>
            <a:off x="0" y="98425"/>
            <a:ext cx="91440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sp>
        <p:nvSpPr>
          <p:cNvPr id="11267" name="Rectangle 2"/>
          <p:cNvSpPr>
            <a:spLocks noGrp="1" noChangeArrowheads="1"/>
          </p:cNvSpPr>
          <p:nvPr>
            <p:ph type="title"/>
          </p:nvPr>
        </p:nvSpPr>
        <p:spPr bwMode="auto">
          <a:xfrm>
            <a:off x="457200" y="188913"/>
            <a:ext cx="8229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ru-RU"/>
          </a:p>
        </p:txBody>
      </p:sp>
      <p:sp>
        <p:nvSpPr>
          <p:cNvPr id="11268"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fr-F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BAE6647C-FC13-4A58-BC36-CC3FA304AE14}" type="slidenum">
              <a:rPr lang="fr-FR"/>
              <a:pPr>
                <a:defRPr/>
              </a:pPr>
              <a:t>‹#›</a:t>
            </a:fld>
            <a:endParaRPr lang="fr-FR"/>
          </a:p>
        </p:txBody>
      </p:sp>
      <p:pic>
        <p:nvPicPr>
          <p:cNvPr id="11271" name="Picture 16" descr="bandecouleu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14400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Rectangle 18"/>
          <p:cNvSpPr>
            <a:spLocks noChangeArrowheads="1"/>
          </p:cNvSpPr>
          <p:nvPr/>
        </p:nvSpPr>
        <p:spPr bwMode="auto">
          <a:xfrm>
            <a:off x="0" y="6308725"/>
            <a:ext cx="9144000" cy="433388"/>
          </a:xfrm>
          <a:prstGeom prst="rect">
            <a:avLst/>
          </a:prstGeom>
          <a:solidFill>
            <a:schemeClr val="bg1">
              <a:alpha val="5098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solidFill>
                <a:srgbClr val="000000"/>
              </a:solidFill>
            </a:endParaRPr>
          </a:p>
        </p:txBody>
      </p:sp>
      <p:pic>
        <p:nvPicPr>
          <p:cNvPr id="11273" name="Picture 19" descr="bandecouleu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6742113"/>
            <a:ext cx="9144000" cy="11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Picture 20" descr="elipse"/>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206163">
            <a:off x="7956550" y="-1250950"/>
            <a:ext cx="180975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Picture 21" descr="logo_orphanet [Converti]"/>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8313" y="6365875"/>
            <a:ext cx="1800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6" name="Rectangle 22"/>
          <p:cNvSpPr>
            <a:spLocks noChangeArrowheads="1"/>
          </p:cNvSpPr>
          <p:nvPr/>
        </p:nvSpPr>
        <p:spPr bwMode="auto">
          <a:xfrm>
            <a:off x="7308850" y="6381750"/>
            <a:ext cx="145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sz="1400" b="1">
                <a:solidFill>
                  <a:srgbClr val="000000"/>
                </a:solidFill>
              </a:rPr>
              <a:t>www.orpha.net</a:t>
            </a:r>
          </a:p>
        </p:txBody>
      </p:sp>
    </p:spTree>
  </p:cSld>
  <p:clrMap bg1="lt1" tx1="dk1" bg2="lt2" tx2="dk2" accent1="accent1" accent2="accent2" accent3="accent3" accent4="accent4" accent5="accent5" accent6="accent6" hlink="hlink" folHlink="folHlink"/>
  <p:sldLayoutIdLst>
    <p:sldLayoutId id="2147489444" r:id="rId1"/>
    <p:sldLayoutId id="2147489358" r:id="rId2"/>
    <p:sldLayoutId id="2147489359" r:id="rId3"/>
    <p:sldLayoutId id="2147489360" r:id="rId4"/>
    <p:sldLayoutId id="2147489361" r:id="rId5"/>
    <p:sldLayoutId id="2147489362" r:id="rId6"/>
    <p:sldLayoutId id="2147489363" r:id="rId7"/>
    <p:sldLayoutId id="2147489364" r:id="rId8"/>
    <p:sldLayoutId id="2147489365" r:id="rId9"/>
    <p:sldLayoutId id="2147489366" r:id="rId10"/>
    <p:sldLayoutId id="2147489367" r:id="rId11"/>
    <p:sldLayoutId id="2147489445" r:id="rId12"/>
  </p:sldLayoutIdLst>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defRPr>
      </a:lvl2pPr>
      <a:lvl3pPr algn="ctr" rtl="0" eaLnBrk="0" fontAlgn="base" hangingPunct="0">
        <a:spcBef>
          <a:spcPct val="0"/>
        </a:spcBef>
        <a:spcAft>
          <a:spcPct val="0"/>
        </a:spcAft>
        <a:defRPr sz="4000">
          <a:solidFill>
            <a:schemeClr val="tx2"/>
          </a:solidFill>
          <a:latin typeface="Arial" charset="0"/>
        </a:defRPr>
      </a:lvl3pPr>
      <a:lvl4pPr algn="ctr" rtl="0" eaLnBrk="0" fontAlgn="base" hangingPunct="0">
        <a:spcBef>
          <a:spcPct val="0"/>
        </a:spcBef>
        <a:spcAft>
          <a:spcPct val="0"/>
        </a:spcAft>
        <a:defRPr sz="4000">
          <a:solidFill>
            <a:schemeClr val="tx2"/>
          </a:solidFill>
          <a:latin typeface="Arial" charset="0"/>
        </a:defRPr>
      </a:lvl4pPr>
      <a:lvl5pPr algn="ctr" rtl="0" eaLnBrk="0" fontAlgn="base" hangingPunct="0">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9"/>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110000"/>
        <a:buChar char="•"/>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4.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4.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ъект 2"/>
          <p:cNvSpPr>
            <a:spLocks noGrp="1"/>
          </p:cNvSpPr>
          <p:nvPr>
            <p:ph idx="1"/>
          </p:nvPr>
        </p:nvSpPr>
        <p:spPr>
          <a:xfrm>
            <a:off x="157163" y="1663700"/>
            <a:ext cx="8964612" cy="396875"/>
          </a:xfrm>
        </p:spPr>
        <p:txBody>
          <a:bodyPr/>
          <a:lstStyle/>
          <a:p>
            <a:pPr marL="0" indent="0" algn="ctr">
              <a:spcBef>
                <a:spcPct val="0"/>
              </a:spcBef>
              <a:buFont typeface="Arial" charset="0"/>
              <a:buNone/>
            </a:pPr>
            <a:r>
              <a:rPr lang="ru-RU" sz="1200" b="1" smtClean="0"/>
              <a:t>Федеральное государственное бюджетное научное учреждение</a:t>
            </a:r>
          </a:p>
          <a:p>
            <a:pPr marL="0" indent="0" algn="ctr">
              <a:spcBef>
                <a:spcPct val="0"/>
              </a:spcBef>
              <a:buFont typeface="Arial" charset="0"/>
              <a:buNone/>
            </a:pPr>
            <a:r>
              <a:rPr lang="ru-RU" sz="1200" b="1" smtClean="0"/>
              <a:t>«Национальный научно-исследовательский институт общественного здоровья имени Н.А. Семашко»</a:t>
            </a:r>
          </a:p>
          <a:p>
            <a:pPr marL="0" indent="0" algn="ctr">
              <a:buFont typeface="Arial" charset="0"/>
              <a:buNone/>
            </a:pPr>
            <a:endParaRPr lang="ru-RU" sz="1600" b="1" smtClean="0">
              <a:solidFill>
                <a:schemeClr val="tx2"/>
              </a:solidFill>
            </a:endParaRPr>
          </a:p>
        </p:txBody>
      </p:sp>
      <p:pic>
        <p:nvPicPr>
          <p:cNvPr id="47107" name="Picture 2" descr="https://avatars.mds.yandex.net/get-altay/1077949/2a000001689f69cbddc76814759ce30ad96e/or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88913"/>
            <a:ext cx="4824413" cy="14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Прямоугольник 1"/>
          <p:cNvSpPr>
            <a:spLocks noChangeArrowheads="1"/>
          </p:cNvSpPr>
          <p:nvPr/>
        </p:nvSpPr>
        <p:spPr bwMode="auto">
          <a:xfrm>
            <a:off x="1041400" y="2420938"/>
            <a:ext cx="78422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400" b="1" dirty="0">
                <a:solidFill>
                  <a:schemeClr val="tx2"/>
                </a:solidFill>
              </a:rPr>
              <a:t>Возможности и барьеры обеспечения пациентов с </a:t>
            </a:r>
            <a:r>
              <a:rPr lang="ru-RU" sz="2400" b="1" dirty="0" err="1">
                <a:solidFill>
                  <a:schemeClr val="tx2"/>
                </a:solidFill>
              </a:rPr>
              <a:t>орфанными</a:t>
            </a:r>
            <a:r>
              <a:rPr lang="ru-RU" sz="2400" b="1" dirty="0">
                <a:solidFill>
                  <a:schemeClr val="tx2"/>
                </a:solidFill>
              </a:rPr>
              <a:t> заболеваниями в рамках региональной льготы </a:t>
            </a:r>
            <a:br>
              <a:rPr lang="ru-RU" sz="2400" b="1" dirty="0">
                <a:solidFill>
                  <a:schemeClr val="tx2"/>
                </a:solidFill>
              </a:rPr>
            </a:br>
            <a:r>
              <a:rPr lang="ru-RU" sz="2400" b="1" dirty="0">
                <a:solidFill>
                  <a:schemeClr val="tx2"/>
                </a:solidFill>
              </a:rPr>
              <a:t>и федеральных каналов бюджетирования</a:t>
            </a:r>
            <a:endParaRPr lang="ru-RU" sz="2400" dirty="0">
              <a:solidFill>
                <a:schemeClr val="tx2"/>
              </a:solidFill>
            </a:endParaRPr>
          </a:p>
        </p:txBody>
      </p:sp>
      <p:sp>
        <p:nvSpPr>
          <p:cNvPr id="7" name="Прямоугольник 2"/>
          <p:cNvSpPr>
            <a:spLocks noChangeArrowheads="1"/>
          </p:cNvSpPr>
          <p:nvPr/>
        </p:nvSpPr>
        <p:spPr bwMode="auto">
          <a:xfrm>
            <a:off x="192674" y="5229200"/>
            <a:ext cx="8558212"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a:ln>
                  <a:noFill/>
                </a:ln>
                <a:solidFill>
                  <a:sysClr val="windowText" lastClr="000000"/>
                </a:solidFill>
                <a:effectLst/>
                <a:uLnTx/>
                <a:uFillTx/>
              </a:rPr>
              <a:t>Красильникова Елена Юрьевна</a:t>
            </a:r>
            <a:r>
              <a:rPr kumimoji="0" lang="ru-RU" sz="1200" b="1" i="0" u="none" strike="noStrike" kern="0" cap="none" spc="0" normalizeH="0" baseline="0" noProof="0" dirty="0">
                <a:ln>
                  <a:noFill/>
                </a:ln>
                <a:solidFill>
                  <a:sysClr val="windowText" lastClr="000000"/>
                </a:solidFill>
                <a:effectLst/>
                <a:uLnTx/>
                <a:uFillTx/>
              </a:rPr>
              <a:t>, </a:t>
            </a:r>
            <a:r>
              <a:rPr kumimoji="0" lang="ru-RU" sz="1200" b="0" i="0" u="none" strike="noStrike" kern="0" cap="none" spc="0" normalizeH="0" baseline="0" noProof="0" dirty="0">
                <a:ln>
                  <a:noFill/>
                </a:ln>
                <a:solidFill>
                  <a:sysClr val="windowText" lastClr="000000"/>
                </a:solidFill>
                <a:effectLst/>
                <a:uLnTx/>
                <a:uFillTx/>
              </a:rPr>
              <a:t>руководитель проектного офиса «Редкие (</a:t>
            </a:r>
            <a:r>
              <a:rPr kumimoji="0" lang="ru-RU" sz="1200" b="0" i="0" u="none" strike="noStrike" kern="0" cap="none" spc="0" normalizeH="0" baseline="0" noProof="0" dirty="0" err="1">
                <a:ln>
                  <a:noFill/>
                </a:ln>
                <a:solidFill>
                  <a:sysClr val="windowText" lastClr="000000"/>
                </a:solidFill>
                <a:effectLst/>
                <a:uLnTx/>
                <a:uFillTx/>
              </a:rPr>
              <a:t>орфанные</a:t>
            </a:r>
            <a:r>
              <a:rPr kumimoji="0" lang="ru-RU" sz="1200" b="0" i="0" u="none" strike="noStrike" kern="0" cap="none" spc="0" normalizeH="0" baseline="0" noProof="0" dirty="0">
                <a:ln>
                  <a:noFill/>
                </a:ln>
                <a:solidFill>
                  <a:sysClr val="windowText" lastClr="000000"/>
                </a:solidFill>
                <a:effectLst/>
                <a:uLnTx/>
                <a:uFillTx/>
              </a:rPr>
              <a:t>) болезни»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200" b="0" i="0" u="none" strike="noStrike" kern="0" cap="none" spc="0" normalizeH="0" baseline="0" noProof="0" dirty="0">
                <a:ln>
                  <a:noFill/>
                </a:ln>
                <a:solidFill>
                  <a:sysClr val="windowText" lastClr="000000"/>
                </a:solidFill>
                <a:effectLst/>
                <a:uLnTx/>
                <a:uFillTx/>
              </a:rPr>
              <a:t>ФГБНУ «Национальный НИИ общественного здоровья имени Н.А. Семашко</a:t>
            </a:r>
            <a:r>
              <a:rPr kumimoji="0" lang="ru-RU" sz="1200" b="0" i="0" u="none" strike="noStrike" kern="0" cap="none" spc="0" normalizeH="0" baseline="0" noProof="0" dirty="0" smtClean="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200" b="0" i="0" u="none" strike="noStrike" kern="0" cap="none" spc="0" normalizeH="0" baseline="0" noProof="0" dirty="0" smtClean="0">
                <a:ln>
                  <a:noFill/>
                </a:ln>
                <a:solidFill>
                  <a:sysClr val="windowText" lastClr="000000"/>
                </a:solidFill>
                <a:effectLst/>
                <a:uLnTx/>
                <a:uFillTx/>
              </a:rPr>
              <a:t>Преподаватель кафедры организации здравоохранения, общественного здоровья и медико-генетического </a:t>
            </a:r>
            <a:r>
              <a:rPr kumimoji="0" lang="ru-RU" sz="1200" b="0" i="0" u="none" strike="noStrike" kern="0" cap="none" spc="0" normalizeH="0" baseline="0" noProof="0" dirty="0" err="1" smtClean="0">
                <a:ln>
                  <a:noFill/>
                </a:ln>
                <a:solidFill>
                  <a:sysClr val="windowText" lastClr="000000"/>
                </a:solidFill>
                <a:effectLst/>
                <a:uLnTx/>
                <a:uFillTx/>
              </a:rPr>
              <a:t>мониторирования</a:t>
            </a:r>
            <a:r>
              <a:rPr lang="en-US" sz="1200" kern="0" dirty="0">
                <a:solidFill>
                  <a:sysClr val="windowText" lastClr="000000"/>
                </a:solidFill>
              </a:rPr>
              <a:t> </a:t>
            </a:r>
            <a:r>
              <a:rPr kumimoji="0" lang="ru-RU" sz="1200" b="0" i="0" u="none" strike="noStrike" kern="0" cap="none" spc="0" normalizeH="0" baseline="0" noProof="0" dirty="0" smtClean="0">
                <a:ln>
                  <a:noFill/>
                </a:ln>
                <a:solidFill>
                  <a:sysClr val="windowText" lastClr="000000"/>
                </a:solidFill>
                <a:effectLst/>
                <a:uLnTx/>
                <a:uFillTx/>
              </a:rPr>
              <a:t>ФГБНУ «Медико-генетический научный  центр имени академика Н.П. Бочкова»,</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200" b="0" i="0" u="none" strike="noStrike" kern="0" cap="none" spc="0" normalizeH="0" baseline="0" noProof="0" dirty="0">
                <a:ln>
                  <a:noFill/>
                </a:ln>
                <a:solidFill>
                  <a:sysClr val="windowText" lastClr="000000"/>
                </a:solidFill>
                <a:effectLst/>
                <a:uLnTx/>
                <a:uFillTx/>
              </a:rPr>
              <a:t>ч</a:t>
            </a:r>
            <a:r>
              <a:rPr kumimoji="0" lang="ru-RU" sz="1200" b="0" i="0" u="none" strike="noStrike" kern="0" cap="none" spc="0" normalizeH="0" baseline="0" noProof="0" dirty="0" smtClean="0">
                <a:ln>
                  <a:noFill/>
                </a:ln>
                <a:solidFill>
                  <a:sysClr val="windowText" lastClr="000000"/>
                </a:solidFill>
                <a:effectLst/>
                <a:uLnTx/>
                <a:uFillTx/>
              </a:rPr>
              <a:t>лен экспертного совета Комитета ГД  по охране здоровья по редким (</a:t>
            </a:r>
            <a:r>
              <a:rPr kumimoji="0" lang="ru-RU" sz="1200" b="0" i="0" u="none" strike="noStrike" kern="0" cap="none" spc="0" normalizeH="0" baseline="0" noProof="0" dirty="0" err="1" smtClean="0">
                <a:ln>
                  <a:noFill/>
                </a:ln>
                <a:solidFill>
                  <a:sysClr val="windowText" lastClr="000000"/>
                </a:solidFill>
                <a:effectLst/>
                <a:uLnTx/>
                <a:uFillTx/>
              </a:rPr>
              <a:t>орфанным</a:t>
            </a:r>
            <a:r>
              <a:rPr kumimoji="0" lang="ru-RU" sz="1200" b="0" i="0" u="none" strike="noStrike" kern="0" cap="none" spc="0" normalizeH="0" baseline="0" noProof="0" dirty="0" smtClean="0">
                <a:ln>
                  <a:noFill/>
                </a:ln>
                <a:solidFill>
                  <a:sysClr val="windowText" lastClr="000000"/>
                </a:solidFill>
                <a:effectLst/>
                <a:uLnTx/>
                <a:uFillTx/>
              </a:rPr>
              <a:t>) заболеваниям,</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200" i="0" u="none" strike="noStrike" kern="0" cap="none" spc="0" normalizeH="0" baseline="0" noProof="0" dirty="0">
                <a:ln>
                  <a:noFill/>
                </a:ln>
                <a:solidFill>
                  <a:sysClr val="windowText" lastClr="000000"/>
                </a:solidFill>
                <a:effectLst/>
                <a:uLnTx/>
                <a:uFillTx/>
              </a:rPr>
              <a:t>з</a:t>
            </a:r>
            <a:r>
              <a:rPr kumimoji="0" lang="ru-RU" sz="1200" i="0" u="none" strike="noStrike" kern="0" cap="none" spc="0" normalizeH="0" baseline="0" noProof="0" dirty="0" smtClean="0">
                <a:ln>
                  <a:noFill/>
                </a:ln>
                <a:solidFill>
                  <a:sysClr val="windowText" lastClr="000000"/>
                </a:solidFill>
                <a:effectLst/>
                <a:uLnTx/>
                <a:uFillTx/>
              </a:rPr>
              <a:t>аместитель руководителя рабочей </a:t>
            </a:r>
            <a:r>
              <a:rPr kumimoji="0" lang="ru-RU" sz="1200" i="0" u="none" strike="noStrike" kern="0" cap="none" spc="0" normalizeH="0" baseline="0" noProof="0" dirty="0">
                <a:ln>
                  <a:noFill/>
                </a:ln>
                <a:solidFill>
                  <a:sysClr val="windowText" lastClr="000000"/>
                </a:solidFill>
                <a:effectLst/>
                <a:uLnTx/>
                <a:uFillTx/>
              </a:rPr>
              <a:t>группы Общественной палаты Российской Федерации </a:t>
            </a:r>
            <a:endParaRPr kumimoji="0" lang="ru-RU" sz="1200"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sz="1200" i="0" u="none" strike="noStrike" kern="0" cap="none" spc="0" normalizeH="0" baseline="0" noProof="0" dirty="0" smtClean="0">
                <a:ln>
                  <a:noFill/>
                </a:ln>
                <a:solidFill>
                  <a:sysClr val="windowText" lastClr="000000"/>
                </a:solidFill>
                <a:effectLst/>
                <a:uLnTx/>
                <a:uFillTx/>
              </a:rPr>
              <a:t>по  </a:t>
            </a:r>
            <a:r>
              <a:rPr kumimoji="0" lang="ru-RU" sz="1200" i="0" u="none" strike="noStrike" kern="0" cap="none" spc="0" normalizeH="0" baseline="0" noProof="0" dirty="0">
                <a:ln>
                  <a:noFill/>
                </a:ln>
                <a:solidFill>
                  <a:sysClr val="windowText" lastClr="000000"/>
                </a:solidFill>
                <a:effectLst/>
                <a:uLnTx/>
                <a:uFillTx/>
              </a:rPr>
              <a:t>развитию системы организации медицинской помощи в стационаре на дому </a:t>
            </a:r>
          </a:p>
        </p:txBody>
      </p:sp>
    </p:spTree>
    <p:extLst>
      <p:ext uri="{BB962C8B-B14F-4D97-AF65-F5344CB8AC3E}">
        <p14:creationId xmlns:p14="http://schemas.microsoft.com/office/powerpoint/2010/main" val="299160874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64" y="188640"/>
            <a:ext cx="8663816" cy="1143000"/>
          </a:xfrm>
        </p:spPr>
        <p:txBody>
          <a:bodyPr>
            <a:noAutofit/>
          </a:bodyPr>
          <a:lstStyle/>
          <a:p>
            <a:pPr algn="just"/>
            <a:r>
              <a:rPr lang="ru-RU" sz="1400" b="1" dirty="0" smtClean="0"/>
              <a:t>Открытый диалог с </a:t>
            </a:r>
            <a:r>
              <a:rPr lang="ru-RU" sz="1400" b="1" dirty="0"/>
              <a:t>участием Министра финансов Российской Федерации А.Г. </a:t>
            </a:r>
            <a:r>
              <a:rPr lang="ru-RU" sz="1400" b="1" dirty="0" err="1"/>
              <a:t>Силуанова</a:t>
            </a:r>
            <a:r>
              <a:rPr lang="ru-RU" sz="1400" b="1" dirty="0"/>
              <a:t> на тему </a:t>
            </a:r>
            <a:r>
              <a:rPr lang="ru-RU" sz="1400" b="1" dirty="0" smtClean="0"/>
              <a:t>«Совершенствование </a:t>
            </a:r>
            <a:r>
              <a:rPr lang="ru-RU" sz="1400" b="1" dirty="0"/>
              <a:t>системы межбюджетных отношений в Российской Федерации: меры по поддержанию сбалансированности бюджетов субъектов Российской Федерации и предложения по созданию условий для повышения их заинтересованности в достижении финансовой </a:t>
            </a:r>
            <a:r>
              <a:rPr lang="ru-RU" sz="1400" b="1" dirty="0" smtClean="0"/>
              <a:t>самодостаточности»</a:t>
            </a:r>
            <a:r>
              <a:rPr lang="ru-RU" sz="1400" b="1" dirty="0"/>
              <a:t/>
            </a:r>
            <a:br>
              <a:rPr lang="ru-RU" sz="1400" b="1" dirty="0"/>
            </a:br>
            <a:r>
              <a:rPr lang="ru-RU" sz="1400" b="1" dirty="0" smtClean="0"/>
              <a:t>Совет Федерации 19 </a:t>
            </a:r>
            <a:r>
              <a:rPr lang="ru-RU" sz="1400" b="1" dirty="0"/>
              <a:t>октября 2021 года</a:t>
            </a:r>
          </a:p>
        </p:txBody>
      </p:sp>
      <p:sp>
        <p:nvSpPr>
          <p:cNvPr id="3" name="Объект 2"/>
          <p:cNvSpPr>
            <a:spLocks noGrp="1"/>
          </p:cNvSpPr>
          <p:nvPr>
            <p:ph idx="1"/>
          </p:nvPr>
        </p:nvSpPr>
        <p:spPr>
          <a:xfrm>
            <a:off x="2555777" y="1604797"/>
            <a:ext cx="6260421" cy="4525963"/>
          </a:xfrm>
        </p:spPr>
        <p:txBody>
          <a:bodyPr>
            <a:normAutofit/>
          </a:bodyPr>
          <a:lstStyle/>
          <a:p>
            <a:pPr marL="0" indent="0" algn="just">
              <a:buNone/>
            </a:pPr>
            <a:r>
              <a:rPr lang="ru-RU" sz="1200" dirty="0" smtClean="0"/>
              <a:t>«</a:t>
            </a:r>
            <a:r>
              <a:rPr lang="ru-RU" sz="1400" u="sng" dirty="0" smtClean="0"/>
              <a:t>Что </a:t>
            </a:r>
            <a:r>
              <a:rPr lang="ru-RU" sz="1400" u="sng" dirty="0"/>
              <a:t>касается вопроса передачи на федеральный бюджет дополнительных </a:t>
            </a:r>
            <a:r>
              <a:rPr lang="ru-RU" sz="1400" u="sng" dirty="0" err="1"/>
              <a:t>орфанных</a:t>
            </a:r>
            <a:r>
              <a:rPr lang="ru-RU" sz="1400" u="sng" dirty="0"/>
              <a:t> заболеваний с </a:t>
            </a:r>
            <a:r>
              <a:rPr lang="ru-RU" sz="1400" u="sng" dirty="0" err="1"/>
              <a:t>субъектового</a:t>
            </a:r>
            <a:r>
              <a:rPr lang="ru-RU" sz="1400" u="sng" dirty="0"/>
              <a:t> уровня </a:t>
            </a:r>
            <a:r>
              <a:rPr lang="ru-RU" sz="1200" dirty="0"/>
              <a:t>– мы пока, по правде сказать, не принимали это решение. Может быть, нам посмотреть в рамках передачи полномочий, обмена полномочиями? Во всяком случае, я попросил бы рассмотреть этот вопрос в ходе следующего бюджетного цикла. Нам нужно проработать, посмотреть, какие заболевания имеет смысл передать на федеральный уровень, где-то какие оставить на региональном уровне. Для этого требуется время, обсуждение. </a:t>
            </a:r>
            <a:r>
              <a:rPr lang="ru-RU" sz="1400" u="sng" dirty="0"/>
              <a:t>И просили бы к этому вопросу вернуться в следующем бюджетном </a:t>
            </a:r>
            <a:r>
              <a:rPr lang="ru-RU" sz="1400" u="sng" dirty="0" smtClean="0"/>
              <a:t>цикле»</a:t>
            </a:r>
            <a:endParaRPr lang="ru-RU" sz="1400" u="sng" dirty="0"/>
          </a:p>
        </p:txBody>
      </p:sp>
      <p:pic>
        <p:nvPicPr>
          <p:cNvPr id="1026" name="Picture 2" descr="C:\Users\ASUS\AppData\Local\Temp\batF4F7.tmp\Screenshot_20211207-180119.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08" t="10839" r="1774" b="3369"/>
          <a:stretch/>
        </p:blipFill>
        <p:spPr bwMode="auto">
          <a:xfrm>
            <a:off x="193939" y="1628800"/>
            <a:ext cx="2376262" cy="158417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SUS\AppData\Local\Temp\batF4F7.tmp\Screenshot_20211207-180050.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056" t="10198" r="1661" b="2435"/>
          <a:stretch/>
        </p:blipFill>
        <p:spPr bwMode="auto">
          <a:xfrm>
            <a:off x="4572002" y="4374233"/>
            <a:ext cx="3600398" cy="23242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SUS\AppData\Local\Temp\batF4F7.tmp\Screenshot_20211207-180058.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72" t="8176" r="1771" b="3147"/>
          <a:stretch/>
        </p:blipFill>
        <p:spPr bwMode="auto">
          <a:xfrm>
            <a:off x="467544" y="4383361"/>
            <a:ext cx="3456384" cy="2315123"/>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2395" y="3445947"/>
            <a:ext cx="1839350" cy="369332"/>
          </a:xfrm>
          <a:prstGeom prst="rect">
            <a:avLst/>
          </a:prstGeom>
        </p:spPr>
        <p:txBody>
          <a:bodyPr wrap="none">
            <a:spAutoFit/>
          </a:bodyPr>
          <a:lstStyle/>
          <a:p>
            <a:pPr lvl="0">
              <a:spcBef>
                <a:spcPct val="20000"/>
              </a:spcBef>
            </a:pPr>
            <a:r>
              <a:rPr lang="ru-RU" b="1" dirty="0">
                <a:solidFill>
                  <a:prstClr val="black"/>
                </a:solidFill>
              </a:rPr>
              <a:t>А.Г. </a:t>
            </a:r>
            <a:r>
              <a:rPr lang="ru-RU" b="1" dirty="0" err="1">
                <a:solidFill>
                  <a:prstClr val="black"/>
                </a:solidFill>
              </a:rPr>
              <a:t>Силуанов</a:t>
            </a:r>
            <a:r>
              <a:rPr lang="ru-RU" b="1" dirty="0">
                <a:solidFill>
                  <a:prstClr val="black"/>
                </a:solidFill>
              </a:rPr>
              <a:t> </a:t>
            </a:r>
          </a:p>
        </p:txBody>
      </p:sp>
    </p:spTree>
    <p:extLst>
      <p:ext uri="{BB962C8B-B14F-4D97-AF65-F5344CB8AC3E}">
        <p14:creationId xmlns:p14="http://schemas.microsoft.com/office/powerpoint/2010/main" val="917063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71101" y="2536698"/>
            <a:ext cx="2157083" cy="830997"/>
          </a:xfrm>
          <a:prstGeom prst="rect">
            <a:avLst/>
          </a:prstGeom>
          <a:solidFill>
            <a:srgbClr val="FFC000"/>
          </a:solidFill>
        </p:spPr>
        <p:txBody>
          <a:bodyPr wrap="square" rtlCol="0">
            <a:spAutoFit/>
          </a:bodyPr>
          <a:lstStyle/>
          <a:p>
            <a:pPr algn="ctr"/>
            <a:r>
              <a:rPr lang="ru-RU" sz="1600" b="1" dirty="0" err="1"/>
              <a:t>Высокозатратные</a:t>
            </a:r>
            <a:endParaRPr lang="ru-RU" sz="1600" b="1" dirty="0"/>
          </a:p>
          <a:p>
            <a:pPr algn="ctr"/>
            <a:r>
              <a:rPr lang="ru-RU" b="1" dirty="0"/>
              <a:t>нозологии</a:t>
            </a:r>
          </a:p>
          <a:p>
            <a:pPr algn="ctr"/>
            <a:r>
              <a:rPr lang="ru-RU" sz="1400" u="sng" dirty="0"/>
              <a:t>11 редких</a:t>
            </a:r>
          </a:p>
        </p:txBody>
      </p:sp>
      <p:sp>
        <p:nvSpPr>
          <p:cNvPr id="6" name="TextBox 5"/>
          <p:cNvSpPr txBox="1"/>
          <p:nvPr/>
        </p:nvSpPr>
        <p:spPr>
          <a:xfrm>
            <a:off x="3886928" y="4219562"/>
            <a:ext cx="2125231" cy="830997"/>
          </a:xfrm>
          <a:prstGeom prst="rect">
            <a:avLst/>
          </a:prstGeom>
          <a:solidFill>
            <a:srgbClr val="FFC000"/>
          </a:solidFill>
        </p:spPr>
        <p:txBody>
          <a:bodyPr wrap="square" rtlCol="0">
            <a:spAutoFit/>
          </a:bodyPr>
          <a:lstStyle/>
          <a:p>
            <a:pPr algn="ctr"/>
            <a:r>
              <a:rPr lang="ru-RU" b="1" dirty="0"/>
              <a:t>Редкие </a:t>
            </a:r>
          </a:p>
          <a:p>
            <a:pPr algn="ctr"/>
            <a:r>
              <a:rPr lang="ru-RU" sz="1600" b="1" dirty="0" err="1"/>
              <a:t>жизнеугрожающие</a:t>
            </a:r>
            <a:endParaRPr lang="ru-RU" sz="1600" b="1" dirty="0"/>
          </a:p>
          <a:p>
            <a:pPr algn="ctr"/>
            <a:r>
              <a:rPr lang="ru-RU" sz="1400" u="sng" dirty="0"/>
              <a:t>17 заболеваний </a:t>
            </a:r>
          </a:p>
        </p:txBody>
      </p:sp>
      <p:sp>
        <p:nvSpPr>
          <p:cNvPr id="5" name="TextBox 4"/>
          <p:cNvSpPr txBox="1"/>
          <p:nvPr/>
        </p:nvSpPr>
        <p:spPr>
          <a:xfrm>
            <a:off x="88977" y="4281118"/>
            <a:ext cx="1389135" cy="769441"/>
          </a:xfrm>
          <a:prstGeom prst="rect">
            <a:avLst/>
          </a:prstGeom>
          <a:noFill/>
          <a:ln>
            <a:solidFill>
              <a:srgbClr val="C00000"/>
            </a:solidFill>
          </a:ln>
        </p:spPr>
        <p:txBody>
          <a:bodyPr wrap="square" rtlCol="0">
            <a:spAutoFit/>
          </a:bodyPr>
          <a:lstStyle/>
          <a:p>
            <a:pPr algn="ctr"/>
            <a:r>
              <a:rPr lang="ru-RU" sz="1600" b="1" dirty="0">
                <a:solidFill>
                  <a:srgbClr val="C00000"/>
                </a:solidFill>
              </a:rPr>
              <a:t>БОЛЕЕ 270</a:t>
            </a:r>
          </a:p>
          <a:p>
            <a:pPr algn="ctr"/>
            <a:r>
              <a:rPr lang="ru-RU" sz="1400" b="1" dirty="0">
                <a:solidFill>
                  <a:srgbClr val="C00000"/>
                </a:solidFill>
              </a:rPr>
              <a:t>редких</a:t>
            </a:r>
          </a:p>
          <a:p>
            <a:pPr algn="ctr"/>
            <a:r>
              <a:rPr lang="ru-RU" sz="1400" b="1" dirty="0">
                <a:solidFill>
                  <a:srgbClr val="C00000"/>
                </a:solidFill>
              </a:rPr>
              <a:t>заболеваний </a:t>
            </a:r>
          </a:p>
        </p:txBody>
      </p:sp>
      <p:sp>
        <p:nvSpPr>
          <p:cNvPr id="10" name="TextBox 9"/>
          <p:cNvSpPr txBox="1"/>
          <p:nvPr/>
        </p:nvSpPr>
        <p:spPr>
          <a:xfrm>
            <a:off x="2993091" y="1075102"/>
            <a:ext cx="2432077" cy="1661993"/>
          </a:xfrm>
          <a:prstGeom prst="rect">
            <a:avLst/>
          </a:prstGeom>
          <a:noFill/>
        </p:spPr>
        <p:txBody>
          <a:bodyPr wrap="none" rtlCol="0">
            <a:spAutoFit/>
          </a:bodyPr>
          <a:lstStyle/>
          <a:p>
            <a:pPr algn="ctr"/>
            <a:r>
              <a:rPr lang="ru-RU" b="1" u="sng" dirty="0">
                <a:solidFill>
                  <a:schemeClr val="accent6">
                    <a:lumMod val="50000"/>
                  </a:schemeClr>
                </a:solidFill>
              </a:rPr>
              <a:t>ЛЕКОБЕСПЕЧЕНИЕ</a:t>
            </a:r>
          </a:p>
          <a:p>
            <a:pPr algn="ctr"/>
            <a:r>
              <a:rPr lang="ru-RU" sz="2400" b="1" u="sng" dirty="0">
                <a:solidFill>
                  <a:schemeClr val="accent6">
                    <a:lumMod val="50000"/>
                  </a:schemeClr>
                </a:solidFill>
              </a:rPr>
              <a:t>ПО ФАКТУ</a:t>
            </a:r>
          </a:p>
          <a:p>
            <a:pPr algn="ctr"/>
            <a:r>
              <a:rPr lang="ru-RU" sz="2400" b="1" u="sng" dirty="0">
                <a:solidFill>
                  <a:schemeClr val="accent6">
                    <a:lumMod val="50000"/>
                  </a:schemeClr>
                </a:solidFill>
              </a:rPr>
              <a:t>ДИАГНОЗА</a:t>
            </a:r>
          </a:p>
          <a:p>
            <a:pPr algn="ctr"/>
            <a:endParaRPr lang="ru-RU" dirty="0"/>
          </a:p>
          <a:p>
            <a:pPr algn="ctr"/>
            <a:endParaRPr lang="ru-RU" dirty="0"/>
          </a:p>
        </p:txBody>
      </p:sp>
      <p:cxnSp>
        <p:nvCxnSpPr>
          <p:cNvPr id="3" name="Прямая со стрелкой 2"/>
          <p:cNvCxnSpPr/>
          <p:nvPr/>
        </p:nvCxnSpPr>
        <p:spPr>
          <a:xfrm flipH="1">
            <a:off x="3100453" y="3186702"/>
            <a:ext cx="970648" cy="24229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89892">
            <a:off x="1588030" y="4978297"/>
            <a:ext cx="1685078" cy="600164"/>
          </a:xfrm>
          <a:prstGeom prst="rect">
            <a:avLst/>
          </a:prstGeom>
          <a:solidFill>
            <a:schemeClr val="bg1"/>
          </a:solidFill>
        </p:spPr>
        <p:txBody>
          <a:bodyPr wrap="none" rtlCol="0">
            <a:spAutoFit/>
          </a:bodyPr>
          <a:lstStyle/>
          <a:p>
            <a:pPr algn="ctr"/>
            <a:r>
              <a:rPr lang="ru-RU" sz="1100" b="1" dirty="0">
                <a:solidFill>
                  <a:schemeClr val="tx2"/>
                </a:solidFill>
              </a:rPr>
              <a:t>в</a:t>
            </a:r>
            <a:r>
              <a:rPr lang="ru-RU" sz="1100" b="1" dirty="0" smtClean="0">
                <a:solidFill>
                  <a:schemeClr val="tx2"/>
                </a:solidFill>
              </a:rPr>
              <a:t>се заболевания с</a:t>
            </a:r>
          </a:p>
          <a:p>
            <a:pPr algn="ctr"/>
            <a:r>
              <a:rPr lang="ru-RU" sz="1100" b="1" dirty="0">
                <a:solidFill>
                  <a:schemeClr val="tx2"/>
                </a:solidFill>
              </a:rPr>
              <a:t>з</a:t>
            </a:r>
            <a:r>
              <a:rPr lang="ru-RU" sz="1100" b="1" dirty="0" smtClean="0">
                <a:solidFill>
                  <a:schemeClr val="tx2"/>
                </a:solidFill>
              </a:rPr>
              <a:t>арегистрированной </a:t>
            </a:r>
          </a:p>
          <a:p>
            <a:pPr algn="ctr"/>
            <a:r>
              <a:rPr lang="ru-RU" sz="1100" b="1" dirty="0" smtClean="0">
                <a:solidFill>
                  <a:schemeClr val="tx2"/>
                </a:solidFill>
              </a:rPr>
              <a:t>терапией</a:t>
            </a:r>
            <a:endParaRPr lang="ru-RU" sz="1100" b="1" dirty="0">
              <a:solidFill>
                <a:schemeClr val="tx2"/>
              </a:solidFill>
            </a:endParaRPr>
          </a:p>
        </p:txBody>
      </p:sp>
      <p:sp>
        <p:nvSpPr>
          <p:cNvPr id="17" name="TextBox 16"/>
          <p:cNvSpPr txBox="1"/>
          <p:nvPr/>
        </p:nvSpPr>
        <p:spPr>
          <a:xfrm rot="18836542">
            <a:off x="5470" y="3223460"/>
            <a:ext cx="1848583" cy="600164"/>
          </a:xfrm>
          <a:prstGeom prst="rect">
            <a:avLst/>
          </a:prstGeom>
          <a:noFill/>
        </p:spPr>
        <p:txBody>
          <a:bodyPr wrap="none" rtlCol="0">
            <a:spAutoFit/>
          </a:bodyPr>
          <a:lstStyle/>
          <a:p>
            <a:pPr algn="ctr"/>
            <a:r>
              <a:rPr lang="ru-RU" sz="1100" b="1" dirty="0">
                <a:solidFill>
                  <a:schemeClr val="tx2"/>
                </a:solidFill>
              </a:rPr>
              <a:t>з</a:t>
            </a:r>
            <a:r>
              <a:rPr lang="ru-RU" sz="1100" b="1" dirty="0" smtClean="0">
                <a:solidFill>
                  <a:schemeClr val="tx2"/>
                </a:solidFill>
              </a:rPr>
              <a:t>аболевания с </a:t>
            </a:r>
          </a:p>
          <a:p>
            <a:pPr algn="ctr"/>
            <a:r>
              <a:rPr lang="ru-RU" sz="1100" b="1" dirty="0" smtClean="0">
                <a:solidFill>
                  <a:schemeClr val="tx2"/>
                </a:solidFill>
              </a:rPr>
              <a:t>незарегистрированной </a:t>
            </a:r>
          </a:p>
          <a:p>
            <a:pPr algn="ctr"/>
            <a:r>
              <a:rPr lang="ru-RU" sz="1100" b="1" dirty="0" smtClean="0">
                <a:solidFill>
                  <a:schemeClr val="tx2"/>
                </a:solidFill>
              </a:rPr>
              <a:t>терапией</a:t>
            </a:r>
            <a:endParaRPr lang="ru-RU" sz="1100" b="1" dirty="0">
              <a:solidFill>
                <a:schemeClr val="tx2"/>
              </a:solidFill>
            </a:endParaRPr>
          </a:p>
        </p:txBody>
      </p:sp>
      <p:sp>
        <p:nvSpPr>
          <p:cNvPr id="31" name="TextBox 30"/>
          <p:cNvSpPr txBox="1"/>
          <p:nvPr/>
        </p:nvSpPr>
        <p:spPr>
          <a:xfrm>
            <a:off x="2946922" y="73638"/>
            <a:ext cx="2774542" cy="584775"/>
          </a:xfrm>
          <a:prstGeom prst="rect">
            <a:avLst/>
          </a:prstGeom>
          <a:noFill/>
        </p:spPr>
        <p:txBody>
          <a:bodyPr wrap="none" rtlCol="0">
            <a:spAutoFit/>
          </a:bodyPr>
          <a:lstStyle/>
          <a:p>
            <a:r>
              <a:rPr lang="ru-RU" sz="3200" b="1" u="sng" dirty="0" smtClean="0">
                <a:solidFill>
                  <a:srgbClr val="C00000"/>
                </a:solidFill>
              </a:rPr>
              <a:t>202</a:t>
            </a:r>
            <a:r>
              <a:rPr lang="en-US" sz="3200" b="1" u="sng" dirty="0" smtClean="0">
                <a:solidFill>
                  <a:srgbClr val="C00000"/>
                </a:solidFill>
              </a:rPr>
              <a:t>2 </a:t>
            </a:r>
            <a:r>
              <a:rPr lang="ru-RU" sz="3200" b="1" u="sng" dirty="0" smtClean="0">
                <a:solidFill>
                  <a:srgbClr val="C00000"/>
                </a:solidFill>
              </a:rPr>
              <a:t>и далее</a:t>
            </a:r>
            <a:endParaRPr lang="ru-RU" sz="3200" b="1" u="sng" dirty="0">
              <a:solidFill>
                <a:srgbClr val="C00000"/>
              </a:solidFill>
            </a:endParaRPr>
          </a:p>
        </p:txBody>
      </p:sp>
      <p:sp>
        <p:nvSpPr>
          <p:cNvPr id="9" name="Овал 8"/>
          <p:cNvSpPr/>
          <p:nvPr/>
        </p:nvSpPr>
        <p:spPr>
          <a:xfrm>
            <a:off x="2051720" y="658414"/>
            <a:ext cx="4464497" cy="6034950"/>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1627165" y="2755815"/>
            <a:ext cx="1473288" cy="861774"/>
          </a:xfrm>
          <a:prstGeom prst="rect">
            <a:avLst/>
          </a:prstGeom>
          <a:solidFill>
            <a:srgbClr val="92D050"/>
          </a:solidFill>
        </p:spPr>
        <p:txBody>
          <a:bodyPr wrap="none" rtlCol="0">
            <a:spAutoFit/>
          </a:bodyPr>
          <a:lstStyle/>
          <a:p>
            <a:pPr algn="ctr"/>
            <a:r>
              <a:rPr lang="ru-RU" b="1" dirty="0"/>
              <a:t>Фонд </a:t>
            </a:r>
          </a:p>
          <a:p>
            <a:pPr algn="ctr"/>
            <a:r>
              <a:rPr lang="ru-RU" b="1" dirty="0"/>
              <a:t>Круг Добра</a:t>
            </a:r>
          </a:p>
          <a:p>
            <a:pPr algn="ctr"/>
            <a:r>
              <a:rPr lang="ru-RU" sz="1400" u="sng" dirty="0"/>
              <a:t>только ДЕТИ </a:t>
            </a:r>
          </a:p>
        </p:txBody>
      </p:sp>
      <p:cxnSp>
        <p:nvCxnSpPr>
          <p:cNvPr id="21" name="Прямая со стрелкой 20"/>
          <p:cNvCxnSpPr/>
          <p:nvPr/>
        </p:nvCxnSpPr>
        <p:spPr>
          <a:xfrm flipV="1">
            <a:off x="783544" y="3332486"/>
            <a:ext cx="802550" cy="824364"/>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1502994" y="4829447"/>
            <a:ext cx="2314385" cy="102791"/>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p:nvPr/>
        </p:nvCxnSpPr>
        <p:spPr>
          <a:xfrm flipH="1" flipV="1">
            <a:off x="2890322" y="3706116"/>
            <a:ext cx="1148218" cy="513446"/>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rot="1385177">
            <a:off x="2639741" y="3930249"/>
            <a:ext cx="1369798" cy="430887"/>
          </a:xfrm>
          <a:prstGeom prst="rect">
            <a:avLst/>
          </a:prstGeom>
          <a:noFill/>
        </p:spPr>
        <p:txBody>
          <a:bodyPr wrap="square" rtlCol="0">
            <a:spAutoFit/>
          </a:bodyPr>
          <a:lstStyle/>
          <a:p>
            <a:pPr algn="ctr"/>
            <a:r>
              <a:rPr lang="ru-RU" sz="1100" b="1" dirty="0" smtClean="0">
                <a:solidFill>
                  <a:schemeClr val="tx2"/>
                </a:solidFill>
              </a:rPr>
              <a:t>по решению Фонда</a:t>
            </a:r>
            <a:endParaRPr lang="ru-RU" sz="1100" b="1" dirty="0">
              <a:solidFill>
                <a:schemeClr val="tx2"/>
              </a:solidFill>
            </a:endParaRPr>
          </a:p>
        </p:txBody>
      </p:sp>
      <p:sp>
        <p:nvSpPr>
          <p:cNvPr id="35" name="TextBox 34"/>
          <p:cNvSpPr txBox="1"/>
          <p:nvPr/>
        </p:nvSpPr>
        <p:spPr>
          <a:xfrm rot="20614389">
            <a:off x="2890702" y="2869995"/>
            <a:ext cx="1369798" cy="430887"/>
          </a:xfrm>
          <a:prstGeom prst="rect">
            <a:avLst/>
          </a:prstGeom>
          <a:noFill/>
        </p:spPr>
        <p:txBody>
          <a:bodyPr wrap="square" rtlCol="0">
            <a:spAutoFit/>
          </a:bodyPr>
          <a:lstStyle/>
          <a:p>
            <a:pPr algn="ctr"/>
            <a:r>
              <a:rPr lang="ru-RU" sz="1100" b="1" dirty="0" smtClean="0">
                <a:solidFill>
                  <a:schemeClr val="tx2"/>
                </a:solidFill>
              </a:rPr>
              <a:t>по решению Фонда</a:t>
            </a:r>
            <a:endParaRPr lang="ru-RU" sz="1100" b="1" dirty="0">
              <a:solidFill>
                <a:schemeClr val="tx2"/>
              </a:solidFill>
            </a:endParaRPr>
          </a:p>
        </p:txBody>
      </p:sp>
      <p:cxnSp>
        <p:nvCxnSpPr>
          <p:cNvPr id="37" name="Прямая со стрелкой 36"/>
          <p:cNvCxnSpPr/>
          <p:nvPr/>
        </p:nvCxnSpPr>
        <p:spPr>
          <a:xfrm flipV="1">
            <a:off x="5461056" y="3523542"/>
            <a:ext cx="72008" cy="90132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p:cNvCxnSpPr/>
          <p:nvPr/>
        </p:nvCxnSpPr>
        <p:spPr>
          <a:xfrm flipV="1">
            <a:off x="5620656" y="3376249"/>
            <a:ext cx="72008" cy="104861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808371" y="3709880"/>
            <a:ext cx="2726911" cy="276999"/>
          </a:xfrm>
          <a:prstGeom prst="rect">
            <a:avLst/>
          </a:prstGeom>
          <a:noFill/>
        </p:spPr>
        <p:txBody>
          <a:bodyPr wrap="square" rtlCol="0">
            <a:spAutoFit/>
          </a:bodyPr>
          <a:lstStyle/>
          <a:p>
            <a:r>
              <a:rPr lang="ru-RU" sz="1200" b="1" dirty="0" smtClean="0">
                <a:solidFill>
                  <a:srgbClr val="FF0000"/>
                </a:solidFill>
              </a:rPr>
              <a:t>Дальнейшая федерализация</a:t>
            </a:r>
          </a:p>
        </p:txBody>
      </p:sp>
      <p:sp>
        <p:nvSpPr>
          <p:cNvPr id="20" name="Прямоугольник 19"/>
          <p:cNvSpPr/>
          <p:nvPr/>
        </p:nvSpPr>
        <p:spPr>
          <a:xfrm>
            <a:off x="6612629" y="333503"/>
            <a:ext cx="2501214" cy="3939540"/>
          </a:xfrm>
          <a:prstGeom prst="rect">
            <a:avLst/>
          </a:prstGeom>
          <a:ln w="28575">
            <a:solidFill>
              <a:srgbClr val="FF0000"/>
            </a:solidFill>
          </a:ln>
        </p:spPr>
        <p:txBody>
          <a:bodyPr wrap="square">
            <a:spAutoFit/>
          </a:bodyPr>
          <a:lstStyle/>
          <a:p>
            <a:pPr marL="171450" indent="-171450">
              <a:buFont typeface="Arial" pitchFamily="34" charset="0"/>
              <a:buChar char="•"/>
            </a:pPr>
            <a:r>
              <a:rPr lang="ru-RU" sz="1400" b="1" dirty="0" smtClean="0">
                <a:solidFill>
                  <a:srgbClr val="FF0000"/>
                </a:solidFill>
                <a:latin typeface="+mn-lt"/>
              </a:rPr>
              <a:t>Вести федеральные регистры</a:t>
            </a:r>
          </a:p>
          <a:p>
            <a:pPr marL="171450" indent="-171450">
              <a:buFont typeface="Arial" pitchFamily="34" charset="0"/>
              <a:buChar char="•"/>
            </a:pPr>
            <a:r>
              <a:rPr lang="ru-RU" sz="1400" b="1" dirty="0" smtClean="0">
                <a:solidFill>
                  <a:srgbClr val="FF0000"/>
                </a:solidFill>
                <a:latin typeface="+mn-lt"/>
              </a:rPr>
              <a:t>Сохранить право на ЛЛО по факту наличия диагноза</a:t>
            </a:r>
          </a:p>
          <a:p>
            <a:pPr marL="171450" indent="-171450">
              <a:buFont typeface="Arial" pitchFamily="34" charset="0"/>
              <a:buChar char="•"/>
            </a:pPr>
            <a:r>
              <a:rPr lang="ru-RU" sz="1400" b="1" dirty="0">
                <a:solidFill>
                  <a:srgbClr val="FF0000"/>
                </a:solidFill>
                <a:latin typeface="+mn-lt"/>
              </a:rPr>
              <a:t>Н</a:t>
            </a:r>
            <a:r>
              <a:rPr lang="ru-RU" sz="1400" b="1" dirty="0" smtClean="0">
                <a:solidFill>
                  <a:srgbClr val="FF0000"/>
                </a:solidFill>
                <a:latin typeface="+mn-lt"/>
              </a:rPr>
              <a:t>азначить заместителя</a:t>
            </a:r>
          </a:p>
          <a:p>
            <a:r>
              <a:rPr lang="ru-RU" sz="1400" b="1" dirty="0" smtClean="0">
                <a:solidFill>
                  <a:srgbClr val="FF0000"/>
                </a:solidFill>
                <a:latin typeface="+mn-lt"/>
              </a:rPr>
              <a:t>    министра</a:t>
            </a:r>
            <a:r>
              <a:rPr lang="ru-RU" sz="1400" b="1" dirty="0">
                <a:solidFill>
                  <a:srgbClr val="FF0000"/>
                </a:solidFill>
                <a:latin typeface="+mn-lt"/>
              </a:rPr>
              <a:t>, </a:t>
            </a:r>
            <a:r>
              <a:rPr lang="ru-RU" sz="1400" b="1" dirty="0" smtClean="0">
                <a:solidFill>
                  <a:srgbClr val="FF0000"/>
                </a:solidFill>
                <a:latin typeface="+mn-lt"/>
              </a:rPr>
              <a:t>который </a:t>
            </a:r>
            <a:r>
              <a:rPr lang="ru-RU" sz="1400" b="1" dirty="0">
                <a:solidFill>
                  <a:srgbClr val="FF0000"/>
                </a:solidFill>
                <a:latin typeface="+mn-lt"/>
              </a:rPr>
              <a:t>будет </a:t>
            </a:r>
            <a:r>
              <a:rPr lang="ru-RU" sz="1400" b="1" dirty="0" smtClean="0">
                <a:solidFill>
                  <a:srgbClr val="FF0000"/>
                </a:solidFill>
                <a:latin typeface="+mn-lt"/>
              </a:rPr>
              <a:t>  </a:t>
            </a:r>
          </a:p>
          <a:p>
            <a:r>
              <a:rPr lang="ru-RU" sz="1400" b="1" dirty="0" smtClean="0">
                <a:solidFill>
                  <a:srgbClr val="FF0000"/>
                </a:solidFill>
                <a:latin typeface="+mn-lt"/>
              </a:rPr>
              <a:t>    курировать </a:t>
            </a:r>
            <a:r>
              <a:rPr lang="ru-RU" sz="1400" b="1" dirty="0">
                <a:solidFill>
                  <a:srgbClr val="FF0000"/>
                </a:solidFill>
                <a:latin typeface="+mn-lt"/>
              </a:rPr>
              <a:t>сферу </a:t>
            </a:r>
            <a:r>
              <a:rPr lang="ru-RU" sz="1400" b="1" dirty="0" smtClean="0">
                <a:solidFill>
                  <a:srgbClr val="FF0000"/>
                </a:solidFill>
                <a:latin typeface="+mn-lt"/>
              </a:rPr>
              <a:t>  </a:t>
            </a:r>
          </a:p>
          <a:p>
            <a:r>
              <a:rPr lang="ru-RU" sz="1400" b="1" dirty="0" smtClean="0">
                <a:solidFill>
                  <a:srgbClr val="FF0000"/>
                </a:solidFill>
                <a:latin typeface="+mn-lt"/>
              </a:rPr>
              <a:t>    редких заболеваний</a:t>
            </a:r>
          </a:p>
          <a:p>
            <a:pPr marL="171450" indent="-171450">
              <a:buFont typeface="Arial" pitchFamily="34" charset="0"/>
              <a:buChar char="•"/>
            </a:pPr>
            <a:r>
              <a:rPr lang="ru-RU" sz="1400" b="1" dirty="0" smtClean="0">
                <a:solidFill>
                  <a:srgbClr val="FF0000"/>
                </a:solidFill>
                <a:latin typeface="+mn-lt"/>
              </a:rPr>
              <a:t>Сохранить гибкость работы Фонда «Круг Добра»</a:t>
            </a:r>
          </a:p>
          <a:p>
            <a:pPr marL="171450" indent="-171450">
              <a:buFont typeface="Arial" pitchFamily="34" charset="0"/>
              <a:buChar char="•"/>
            </a:pPr>
            <a:r>
              <a:rPr lang="ru-RU" sz="1400" b="1" dirty="0" smtClean="0">
                <a:solidFill>
                  <a:srgbClr val="FF0000"/>
                </a:solidFill>
                <a:latin typeface="+mn-lt"/>
              </a:rPr>
              <a:t>Ставить перед медицинским сообществом вопросы оценки эффективности терапии</a:t>
            </a:r>
          </a:p>
          <a:p>
            <a:pPr marL="171450" indent="-171450">
              <a:buFont typeface="Arial" pitchFamily="34" charset="0"/>
              <a:buChar char="•"/>
            </a:pPr>
            <a:r>
              <a:rPr lang="ru-RU" sz="1400" b="1" dirty="0" smtClean="0">
                <a:solidFill>
                  <a:srgbClr val="FF0000"/>
                </a:solidFill>
                <a:latin typeface="+mn-lt"/>
              </a:rPr>
              <a:t>Закрепить периодичность пересмотра госпрограмм</a:t>
            </a:r>
          </a:p>
          <a:p>
            <a:pPr marL="171450" indent="-171450">
              <a:buFont typeface="Arial" pitchFamily="34" charset="0"/>
              <a:buChar char="•"/>
            </a:pPr>
            <a:endParaRPr lang="ru-RU" sz="1200" b="1" dirty="0">
              <a:solidFill>
                <a:srgbClr val="FF0000"/>
              </a:solidFill>
            </a:endParaRPr>
          </a:p>
        </p:txBody>
      </p:sp>
      <p:sp>
        <p:nvSpPr>
          <p:cNvPr id="19" name="TextBox 18"/>
          <p:cNvSpPr txBox="1"/>
          <p:nvPr/>
        </p:nvSpPr>
        <p:spPr>
          <a:xfrm>
            <a:off x="4071100" y="5308331"/>
            <a:ext cx="1295547" cy="830997"/>
          </a:xfrm>
          <a:prstGeom prst="rect">
            <a:avLst/>
          </a:prstGeom>
          <a:noFill/>
        </p:spPr>
        <p:txBody>
          <a:bodyPr wrap="none" rtlCol="0">
            <a:spAutoFit/>
          </a:bodyPr>
          <a:lstStyle/>
          <a:p>
            <a:r>
              <a:rPr lang="ru-RU" sz="800" b="1" dirty="0" smtClean="0">
                <a:solidFill>
                  <a:schemeClr val="tx2"/>
                </a:solidFill>
              </a:rPr>
              <a:t>Вологодская область</a:t>
            </a:r>
          </a:p>
          <a:p>
            <a:r>
              <a:rPr lang="ru-RU" sz="800" b="1" dirty="0" smtClean="0">
                <a:solidFill>
                  <a:schemeClr val="tx2"/>
                </a:solidFill>
              </a:rPr>
              <a:t>Краснодарский край</a:t>
            </a:r>
          </a:p>
          <a:p>
            <a:r>
              <a:rPr lang="ru-RU" sz="800" b="1" dirty="0" smtClean="0">
                <a:solidFill>
                  <a:schemeClr val="tx2"/>
                </a:solidFill>
              </a:rPr>
              <a:t>Московская область</a:t>
            </a:r>
          </a:p>
          <a:p>
            <a:r>
              <a:rPr lang="ru-RU" sz="800" b="1" dirty="0" smtClean="0">
                <a:solidFill>
                  <a:schemeClr val="tx2"/>
                </a:solidFill>
              </a:rPr>
              <a:t>Мурманская область</a:t>
            </a:r>
          </a:p>
          <a:p>
            <a:r>
              <a:rPr lang="ru-RU" sz="800" b="1" dirty="0">
                <a:solidFill>
                  <a:schemeClr val="tx2"/>
                </a:solidFill>
              </a:rPr>
              <a:t>Смоленская область</a:t>
            </a:r>
          </a:p>
          <a:p>
            <a:r>
              <a:rPr lang="ru-RU" sz="800" b="1" dirty="0" smtClean="0">
                <a:solidFill>
                  <a:schemeClr val="tx2"/>
                </a:solidFill>
              </a:rPr>
              <a:t>Хабаровский край</a:t>
            </a:r>
          </a:p>
        </p:txBody>
      </p:sp>
      <p:cxnSp>
        <p:nvCxnSpPr>
          <p:cNvPr id="22" name="Прямая со стрелкой 21"/>
          <p:cNvCxnSpPr/>
          <p:nvPr/>
        </p:nvCxnSpPr>
        <p:spPr>
          <a:xfrm flipV="1">
            <a:off x="1540985" y="3429000"/>
            <a:ext cx="2530115" cy="115212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20398593">
            <a:off x="1801196" y="4323541"/>
            <a:ext cx="1019831" cy="261610"/>
          </a:xfrm>
          <a:prstGeom prst="rect">
            <a:avLst/>
          </a:prstGeom>
          <a:solidFill>
            <a:schemeClr val="bg1"/>
          </a:solidFill>
        </p:spPr>
        <p:txBody>
          <a:bodyPr wrap="none" rtlCol="0">
            <a:spAutoFit/>
          </a:bodyPr>
          <a:lstStyle/>
          <a:p>
            <a:pPr algn="ctr"/>
            <a:r>
              <a:rPr lang="ru-RU" sz="1100" b="1" dirty="0" smtClean="0">
                <a:solidFill>
                  <a:schemeClr val="tx2"/>
                </a:solidFill>
              </a:rPr>
              <a:t>СМА, ФКУ…</a:t>
            </a:r>
            <a:endParaRPr lang="ru-RU" sz="1100" b="1" dirty="0">
              <a:solidFill>
                <a:schemeClr val="tx2"/>
              </a:solidFill>
            </a:endParaRPr>
          </a:p>
        </p:txBody>
      </p:sp>
    </p:spTree>
    <p:extLst>
      <p:ext uri="{BB962C8B-B14F-4D97-AF65-F5344CB8AC3E}">
        <p14:creationId xmlns:p14="http://schemas.microsoft.com/office/powerpoint/2010/main" val="311271967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23103" y="2639764"/>
            <a:ext cx="2270751" cy="861774"/>
          </a:xfrm>
          <a:prstGeom prst="rect">
            <a:avLst/>
          </a:prstGeom>
          <a:solidFill>
            <a:srgbClr val="FFC000"/>
          </a:solidFill>
        </p:spPr>
        <p:txBody>
          <a:bodyPr wrap="none" rtlCol="0">
            <a:spAutoFit/>
          </a:bodyPr>
          <a:lstStyle/>
          <a:p>
            <a:pPr algn="ctr"/>
            <a:r>
              <a:rPr lang="ru-RU" b="1" dirty="0" err="1"/>
              <a:t>Высокозатратные</a:t>
            </a:r>
            <a:endParaRPr lang="ru-RU" b="1" dirty="0"/>
          </a:p>
          <a:p>
            <a:pPr algn="ctr"/>
            <a:r>
              <a:rPr lang="ru-RU" b="1" dirty="0"/>
              <a:t>нозологии</a:t>
            </a:r>
          </a:p>
          <a:p>
            <a:pPr algn="ctr"/>
            <a:r>
              <a:rPr lang="ru-RU" sz="1400" u="sng" dirty="0"/>
              <a:t>11 редких</a:t>
            </a:r>
          </a:p>
        </p:txBody>
      </p:sp>
      <p:sp>
        <p:nvSpPr>
          <p:cNvPr id="6" name="TextBox 5"/>
          <p:cNvSpPr txBox="1"/>
          <p:nvPr/>
        </p:nvSpPr>
        <p:spPr>
          <a:xfrm>
            <a:off x="3356033" y="3710528"/>
            <a:ext cx="2397240" cy="861774"/>
          </a:xfrm>
          <a:prstGeom prst="rect">
            <a:avLst/>
          </a:prstGeom>
          <a:solidFill>
            <a:srgbClr val="FFC000"/>
          </a:solidFill>
        </p:spPr>
        <p:txBody>
          <a:bodyPr wrap="square" rtlCol="0">
            <a:spAutoFit/>
          </a:bodyPr>
          <a:lstStyle/>
          <a:p>
            <a:pPr algn="ctr"/>
            <a:r>
              <a:rPr lang="ru-RU" b="1" dirty="0"/>
              <a:t>Редкие </a:t>
            </a:r>
          </a:p>
          <a:p>
            <a:pPr algn="ctr"/>
            <a:r>
              <a:rPr lang="ru-RU" b="1" dirty="0" err="1"/>
              <a:t>жизнеугрожающие</a:t>
            </a:r>
            <a:endParaRPr lang="ru-RU" b="1" dirty="0"/>
          </a:p>
          <a:p>
            <a:pPr algn="ctr"/>
            <a:r>
              <a:rPr lang="ru-RU" sz="1400" u="sng" dirty="0"/>
              <a:t>17 заболеваний </a:t>
            </a:r>
          </a:p>
        </p:txBody>
      </p:sp>
      <p:sp>
        <p:nvSpPr>
          <p:cNvPr id="9" name="Овал 8"/>
          <p:cNvSpPr/>
          <p:nvPr/>
        </p:nvSpPr>
        <p:spPr>
          <a:xfrm>
            <a:off x="2302763" y="836518"/>
            <a:ext cx="4285461" cy="4992748"/>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3229378" y="1096637"/>
            <a:ext cx="2432077" cy="1661993"/>
          </a:xfrm>
          <a:prstGeom prst="rect">
            <a:avLst/>
          </a:prstGeom>
          <a:noFill/>
        </p:spPr>
        <p:txBody>
          <a:bodyPr wrap="none" rtlCol="0">
            <a:spAutoFit/>
          </a:bodyPr>
          <a:lstStyle/>
          <a:p>
            <a:pPr algn="ctr"/>
            <a:r>
              <a:rPr lang="ru-RU" b="1" u="sng" dirty="0">
                <a:solidFill>
                  <a:schemeClr val="accent6">
                    <a:lumMod val="50000"/>
                  </a:schemeClr>
                </a:solidFill>
              </a:rPr>
              <a:t>ЛЕКОБЕСПЕЧЕНИЕ</a:t>
            </a:r>
          </a:p>
          <a:p>
            <a:pPr algn="ctr"/>
            <a:r>
              <a:rPr lang="ru-RU" sz="2400" b="1" u="sng" dirty="0">
                <a:solidFill>
                  <a:schemeClr val="accent6">
                    <a:lumMod val="50000"/>
                  </a:schemeClr>
                </a:solidFill>
              </a:rPr>
              <a:t>ПО ФАКТУ</a:t>
            </a:r>
          </a:p>
          <a:p>
            <a:pPr algn="ctr"/>
            <a:r>
              <a:rPr lang="ru-RU" sz="2400" b="1" u="sng" dirty="0">
                <a:solidFill>
                  <a:schemeClr val="accent6">
                    <a:lumMod val="50000"/>
                  </a:schemeClr>
                </a:solidFill>
              </a:rPr>
              <a:t>ДИАГНОЗА</a:t>
            </a:r>
          </a:p>
          <a:p>
            <a:pPr algn="ctr"/>
            <a:endParaRPr lang="ru-RU" dirty="0"/>
          </a:p>
          <a:p>
            <a:pPr algn="ctr"/>
            <a:endParaRPr lang="ru-RU" dirty="0"/>
          </a:p>
        </p:txBody>
      </p:sp>
      <p:sp>
        <p:nvSpPr>
          <p:cNvPr id="7" name="TextBox 6"/>
          <p:cNvSpPr txBox="1"/>
          <p:nvPr/>
        </p:nvSpPr>
        <p:spPr>
          <a:xfrm>
            <a:off x="1895023" y="2639764"/>
            <a:ext cx="1473288" cy="861774"/>
          </a:xfrm>
          <a:prstGeom prst="rect">
            <a:avLst/>
          </a:prstGeom>
          <a:solidFill>
            <a:srgbClr val="FFC000"/>
          </a:solidFill>
        </p:spPr>
        <p:txBody>
          <a:bodyPr wrap="none" rtlCol="0">
            <a:spAutoFit/>
          </a:bodyPr>
          <a:lstStyle/>
          <a:p>
            <a:pPr algn="ctr"/>
            <a:r>
              <a:rPr lang="ru-RU" b="1" dirty="0"/>
              <a:t>Фонд </a:t>
            </a:r>
          </a:p>
          <a:p>
            <a:pPr algn="ctr"/>
            <a:r>
              <a:rPr lang="ru-RU" b="1" dirty="0"/>
              <a:t>Круг Добра</a:t>
            </a:r>
          </a:p>
          <a:p>
            <a:pPr algn="ctr"/>
            <a:r>
              <a:rPr lang="ru-RU" sz="1400" u="sng" dirty="0"/>
              <a:t>только ДЕТИ </a:t>
            </a:r>
          </a:p>
        </p:txBody>
      </p:sp>
      <p:sp>
        <p:nvSpPr>
          <p:cNvPr id="29" name="TextBox 28"/>
          <p:cNvSpPr txBox="1"/>
          <p:nvPr/>
        </p:nvSpPr>
        <p:spPr>
          <a:xfrm>
            <a:off x="561344" y="308169"/>
            <a:ext cx="1749340" cy="769441"/>
          </a:xfrm>
          <a:prstGeom prst="rect">
            <a:avLst/>
          </a:prstGeom>
          <a:solidFill>
            <a:schemeClr val="bg1">
              <a:lumMod val="95000"/>
            </a:schemeClr>
          </a:solidFill>
        </p:spPr>
        <p:txBody>
          <a:bodyPr wrap="square" rtlCol="0">
            <a:spAutoFit/>
          </a:bodyPr>
          <a:lstStyle/>
          <a:p>
            <a:pPr algn="ctr"/>
            <a:r>
              <a:rPr lang="ru-RU" sz="1600" b="1" u="sng" dirty="0">
                <a:solidFill>
                  <a:srgbClr val="009900"/>
                </a:solidFill>
              </a:rPr>
              <a:t>СКРИНИНГ</a:t>
            </a:r>
          </a:p>
          <a:p>
            <a:pPr algn="ctr"/>
            <a:r>
              <a:rPr lang="ru-RU" sz="1400" dirty="0">
                <a:solidFill>
                  <a:srgbClr val="009900"/>
                </a:solidFill>
              </a:rPr>
              <a:t>- неонатальный</a:t>
            </a:r>
          </a:p>
          <a:p>
            <a:pPr algn="ctr"/>
            <a:r>
              <a:rPr lang="ru-RU" sz="1400" dirty="0">
                <a:solidFill>
                  <a:srgbClr val="009900"/>
                </a:solidFill>
              </a:rPr>
              <a:t>- селективный</a:t>
            </a:r>
          </a:p>
        </p:txBody>
      </p:sp>
      <p:sp>
        <p:nvSpPr>
          <p:cNvPr id="30" name="TextBox 29"/>
          <p:cNvSpPr txBox="1"/>
          <p:nvPr/>
        </p:nvSpPr>
        <p:spPr>
          <a:xfrm>
            <a:off x="262368" y="4546114"/>
            <a:ext cx="1931252" cy="338554"/>
          </a:xfrm>
          <a:prstGeom prst="rect">
            <a:avLst/>
          </a:prstGeom>
          <a:solidFill>
            <a:schemeClr val="bg1">
              <a:lumMod val="75000"/>
            </a:schemeClr>
          </a:solidFill>
        </p:spPr>
        <p:txBody>
          <a:bodyPr wrap="square" rtlCol="0">
            <a:spAutoFit/>
          </a:bodyPr>
          <a:lstStyle/>
          <a:p>
            <a:pPr algn="ctr"/>
            <a:r>
              <a:rPr lang="ru-RU" sz="1600" b="1" u="sng" dirty="0">
                <a:solidFill>
                  <a:srgbClr val="009900"/>
                </a:solidFill>
              </a:rPr>
              <a:t>РЕАБИЛИТАЦИЯ</a:t>
            </a:r>
            <a:endParaRPr lang="ru-RU" sz="1600" dirty="0">
              <a:solidFill>
                <a:srgbClr val="009900"/>
              </a:solidFill>
            </a:endParaRPr>
          </a:p>
        </p:txBody>
      </p:sp>
      <p:sp>
        <p:nvSpPr>
          <p:cNvPr id="31" name="TextBox 30"/>
          <p:cNvSpPr txBox="1"/>
          <p:nvPr/>
        </p:nvSpPr>
        <p:spPr>
          <a:xfrm>
            <a:off x="3371990" y="41430"/>
            <a:ext cx="2209259" cy="584775"/>
          </a:xfrm>
          <a:prstGeom prst="rect">
            <a:avLst/>
          </a:prstGeom>
          <a:noFill/>
        </p:spPr>
        <p:txBody>
          <a:bodyPr wrap="none" rtlCol="0">
            <a:spAutoFit/>
          </a:bodyPr>
          <a:lstStyle/>
          <a:p>
            <a:r>
              <a:rPr lang="ru-RU" sz="3200" b="1" u="sng" dirty="0" smtClean="0">
                <a:solidFill>
                  <a:srgbClr val="C00000"/>
                </a:solidFill>
              </a:rPr>
              <a:t>2022 </a:t>
            </a:r>
            <a:r>
              <a:rPr lang="ru-RU" sz="3200" b="1" u="sng" dirty="0">
                <a:solidFill>
                  <a:srgbClr val="C00000"/>
                </a:solidFill>
              </a:rPr>
              <a:t>- ???</a:t>
            </a:r>
          </a:p>
        </p:txBody>
      </p:sp>
      <p:sp>
        <p:nvSpPr>
          <p:cNvPr id="38" name="TextBox 37"/>
          <p:cNvSpPr txBox="1"/>
          <p:nvPr/>
        </p:nvSpPr>
        <p:spPr>
          <a:xfrm>
            <a:off x="6444208" y="431279"/>
            <a:ext cx="1872208" cy="800219"/>
          </a:xfrm>
          <a:prstGeom prst="rect">
            <a:avLst/>
          </a:prstGeom>
          <a:solidFill>
            <a:schemeClr val="bg1">
              <a:lumMod val="75000"/>
            </a:schemeClr>
          </a:solidFill>
        </p:spPr>
        <p:txBody>
          <a:bodyPr wrap="square" rtlCol="0">
            <a:spAutoFit/>
          </a:bodyPr>
          <a:lstStyle/>
          <a:p>
            <a:pPr algn="ctr"/>
            <a:r>
              <a:rPr lang="ru-RU" sz="1600" b="1" u="sng" dirty="0">
                <a:solidFill>
                  <a:srgbClr val="009900"/>
                </a:solidFill>
              </a:rPr>
              <a:t>ОРФАННЫЕ ЦЕНТРЫ</a:t>
            </a:r>
          </a:p>
          <a:p>
            <a:pPr algn="ctr"/>
            <a:r>
              <a:rPr lang="ru-RU" sz="1400" b="1" u="sng" dirty="0">
                <a:solidFill>
                  <a:srgbClr val="009900"/>
                </a:solidFill>
              </a:rPr>
              <a:t>МАРШРУТИЗАЦИЯ </a:t>
            </a:r>
            <a:endParaRPr lang="ru-RU" sz="1400" dirty="0">
              <a:solidFill>
                <a:srgbClr val="009900"/>
              </a:solidFill>
            </a:endParaRPr>
          </a:p>
        </p:txBody>
      </p:sp>
      <p:sp>
        <p:nvSpPr>
          <p:cNvPr id="39" name="TextBox 38"/>
          <p:cNvSpPr txBox="1"/>
          <p:nvPr/>
        </p:nvSpPr>
        <p:spPr>
          <a:xfrm>
            <a:off x="6804249" y="3112560"/>
            <a:ext cx="2131533" cy="984885"/>
          </a:xfrm>
          <a:prstGeom prst="rect">
            <a:avLst/>
          </a:prstGeom>
          <a:solidFill>
            <a:schemeClr val="bg1">
              <a:lumMod val="75000"/>
            </a:schemeClr>
          </a:solidFill>
        </p:spPr>
        <p:txBody>
          <a:bodyPr wrap="square" rtlCol="0">
            <a:spAutoFit/>
          </a:bodyPr>
          <a:lstStyle/>
          <a:p>
            <a:pPr algn="ctr"/>
            <a:r>
              <a:rPr lang="ru-RU" sz="1400" b="1" u="sng" dirty="0">
                <a:solidFill>
                  <a:srgbClr val="009900"/>
                </a:solidFill>
              </a:rPr>
              <a:t>ТЕХНИЧЕСКИЕ СРЕДСТВА РЕАБИЛИТАЦИИ И МЕДИЗДЕЛИЯ</a:t>
            </a:r>
          </a:p>
        </p:txBody>
      </p:sp>
      <p:sp>
        <p:nvSpPr>
          <p:cNvPr id="40" name="TextBox 39"/>
          <p:cNvSpPr txBox="1"/>
          <p:nvPr/>
        </p:nvSpPr>
        <p:spPr>
          <a:xfrm>
            <a:off x="6300193" y="5049566"/>
            <a:ext cx="2232247" cy="584775"/>
          </a:xfrm>
          <a:prstGeom prst="rect">
            <a:avLst/>
          </a:prstGeom>
          <a:solidFill>
            <a:schemeClr val="bg1">
              <a:lumMod val="75000"/>
            </a:schemeClr>
          </a:solidFill>
        </p:spPr>
        <p:txBody>
          <a:bodyPr wrap="square" rtlCol="0">
            <a:spAutoFit/>
          </a:bodyPr>
          <a:lstStyle/>
          <a:p>
            <a:pPr algn="ctr"/>
            <a:r>
              <a:rPr lang="ru-RU" sz="1600" b="1" u="sng" dirty="0">
                <a:solidFill>
                  <a:srgbClr val="009900"/>
                </a:solidFill>
              </a:rPr>
              <a:t>ПАЛЛИАТИВНЫЙ </a:t>
            </a:r>
          </a:p>
          <a:p>
            <a:pPr algn="ctr"/>
            <a:r>
              <a:rPr lang="ru-RU" sz="1600" b="1" u="sng" dirty="0">
                <a:solidFill>
                  <a:srgbClr val="009900"/>
                </a:solidFill>
              </a:rPr>
              <a:t>СТАТУС </a:t>
            </a:r>
          </a:p>
        </p:txBody>
      </p:sp>
      <p:sp>
        <p:nvSpPr>
          <p:cNvPr id="49" name="TextBox 48"/>
          <p:cNvSpPr txBox="1"/>
          <p:nvPr/>
        </p:nvSpPr>
        <p:spPr>
          <a:xfrm>
            <a:off x="248287" y="2584914"/>
            <a:ext cx="1552107" cy="338554"/>
          </a:xfrm>
          <a:prstGeom prst="rect">
            <a:avLst/>
          </a:prstGeom>
          <a:solidFill>
            <a:schemeClr val="bg1">
              <a:lumMod val="75000"/>
            </a:schemeClr>
          </a:solidFill>
        </p:spPr>
        <p:txBody>
          <a:bodyPr wrap="square" rtlCol="0">
            <a:spAutoFit/>
          </a:bodyPr>
          <a:lstStyle/>
          <a:p>
            <a:pPr algn="ctr"/>
            <a:r>
              <a:rPr lang="ru-RU" sz="1600" b="1" u="sng" dirty="0">
                <a:solidFill>
                  <a:srgbClr val="009900"/>
                </a:solidFill>
              </a:rPr>
              <a:t>ОМС/ВМП</a:t>
            </a:r>
            <a:endParaRPr lang="ru-RU" sz="1600" dirty="0">
              <a:solidFill>
                <a:srgbClr val="009900"/>
              </a:solidFill>
            </a:endParaRPr>
          </a:p>
        </p:txBody>
      </p:sp>
    </p:spTree>
    <p:extLst>
      <p:ext uri="{BB962C8B-B14F-4D97-AF65-F5344CB8AC3E}">
        <p14:creationId xmlns:p14="http://schemas.microsoft.com/office/powerpoint/2010/main" val="334672891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endParaRPr lang="en-US" dirty="0"/>
          </a:p>
          <a:p>
            <a:pPr marL="0" indent="0" algn="ctr">
              <a:buNone/>
            </a:pPr>
            <a:r>
              <a:rPr lang="ru-RU" b="1" dirty="0">
                <a:solidFill>
                  <a:srgbClr val="C00000"/>
                </a:solidFill>
              </a:rPr>
              <a:t>Спасибо</a:t>
            </a:r>
          </a:p>
          <a:p>
            <a:pPr marL="0" indent="0" algn="ctr">
              <a:buNone/>
            </a:pPr>
            <a:r>
              <a:rPr lang="en-US" b="1" dirty="0" smtClean="0">
                <a:solidFill>
                  <a:srgbClr val="C00000"/>
                </a:solidFill>
              </a:rPr>
              <a:t>eukrasilnikova@gmail.com</a:t>
            </a:r>
            <a:endParaRPr lang="ru-RU" b="1" dirty="0">
              <a:solidFill>
                <a:srgbClr val="C00000"/>
              </a:solidFill>
            </a:endParaRPr>
          </a:p>
        </p:txBody>
      </p:sp>
    </p:spTree>
    <p:extLst>
      <p:ext uri="{BB962C8B-B14F-4D97-AF65-F5344CB8AC3E}">
        <p14:creationId xmlns:p14="http://schemas.microsoft.com/office/powerpoint/2010/main" val="1149595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71400"/>
            <a:ext cx="8229600" cy="1143000"/>
          </a:xfrm>
        </p:spPr>
        <p:txBody>
          <a:bodyPr/>
          <a:lstStyle/>
          <a:p>
            <a:pPr algn="l"/>
            <a:r>
              <a:rPr lang="ru-RU" sz="2400" b="1" dirty="0" smtClean="0">
                <a:solidFill>
                  <a:schemeClr val="accent1">
                    <a:lumMod val="75000"/>
                  </a:schemeClr>
                </a:solidFill>
              </a:rPr>
              <a:t>Уральский </a:t>
            </a:r>
            <a:r>
              <a:rPr lang="ru-RU" sz="2400" b="1" dirty="0">
                <a:solidFill>
                  <a:schemeClr val="accent1">
                    <a:lumMod val="75000"/>
                  </a:schemeClr>
                </a:solidFill>
              </a:rPr>
              <a:t>федеральный округ</a:t>
            </a:r>
          </a:p>
        </p:txBody>
      </p:sp>
      <p:sp>
        <p:nvSpPr>
          <p:cNvPr id="3" name="Объект 2"/>
          <p:cNvSpPr>
            <a:spLocks noGrp="1"/>
          </p:cNvSpPr>
          <p:nvPr>
            <p:ph idx="1"/>
          </p:nvPr>
        </p:nvSpPr>
        <p:spPr>
          <a:xfrm>
            <a:off x="155573" y="908720"/>
            <a:ext cx="5189848" cy="2620888"/>
          </a:xfrm>
        </p:spPr>
        <p:txBody>
          <a:bodyPr/>
          <a:lstStyle/>
          <a:p>
            <a:pPr>
              <a:buFont typeface="Wingdings" pitchFamily="2" charset="2"/>
              <a:buChar char="ü"/>
            </a:pPr>
            <a:r>
              <a:rPr lang="ru-RU" sz="1600" b="1" dirty="0">
                <a:solidFill>
                  <a:schemeClr val="tx2"/>
                </a:solidFill>
              </a:rPr>
              <a:t>6</a:t>
            </a:r>
            <a:r>
              <a:rPr lang="ru-RU" sz="1600" b="1" dirty="0" smtClean="0">
                <a:solidFill>
                  <a:schemeClr val="tx2"/>
                </a:solidFill>
              </a:rPr>
              <a:t> субъектов</a:t>
            </a:r>
          </a:p>
          <a:p>
            <a:pPr>
              <a:buFont typeface="Wingdings" pitchFamily="2" charset="2"/>
              <a:buChar char="ü"/>
            </a:pPr>
            <a:r>
              <a:rPr lang="ru-RU" sz="1600" b="1" dirty="0">
                <a:solidFill>
                  <a:schemeClr val="tx2"/>
                </a:solidFill>
              </a:rPr>
              <a:t>8</a:t>
            </a:r>
            <a:r>
              <a:rPr lang="ru-RU" sz="1600" b="1" dirty="0" smtClean="0">
                <a:solidFill>
                  <a:schemeClr val="tx2"/>
                </a:solidFill>
              </a:rPr>
              <a:t>%  населения РФ</a:t>
            </a:r>
          </a:p>
          <a:p>
            <a:pPr>
              <a:buFont typeface="Wingdings" pitchFamily="2" charset="2"/>
              <a:buChar char="ü"/>
            </a:pPr>
            <a:r>
              <a:rPr lang="ru-RU" sz="1600" b="1" dirty="0" smtClean="0">
                <a:solidFill>
                  <a:schemeClr val="tx2"/>
                </a:solidFill>
              </a:rPr>
              <a:t>10% территории РФ</a:t>
            </a:r>
            <a:endParaRPr lang="ru-RU" sz="1600" b="1" dirty="0" smtClean="0">
              <a:solidFill>
                <a:srgbClr val="C00000"/>
              </a:solidFill>
            </a:endParaRPr>
          </a:p>
          <a:p>
            <a:pPr marL="0" indent="0">
              <a:buNone/>
            </a:pPr>
            <a:r>
              <a:rPr lang="ru-RU" sz="1800" b="1" u="sng" dirty="0">
                <a:solidFill>
                  <a:srgbClr val="C00000"/>
                </a:solidFill>
              </a:rPr>
              <a:t>Ханты-Мансийский АО </a:t>
            </a:r>
            <a:r>
              <a:rPr lang="ru-RU" sz="1800" b="1" u="sng" dirty="0" smtClean="0">
                <a:solidFill>
                  <a:srgbClr val="C00000"/>
                </a:solidFill>
              </a:rPr>
              <a:t>– Югра</a:t>
            </a:r>
            <a:r>
              <a:rPr lang="ru-RU" sz="1600" b="1" u="sng" dirty="0" smtClean="0">
                <a:solidFill>
                  <a:srgbClr val="C00000"/>
                </a:solidFill>
              </a:rPr>
              <a:t>, </a:t>
            </a:r>
            <a:r>
              <a:rPr lang="ru-RU" sz="1600" b="1" dirty="0" smtClean="0">
                <a:solidFill>
                  <a:srgbClr val="C00000"/>
                </a:solidFill>
              </a:rPr>
              <a:t>Свердловская и Тюменская области,</a:t>
            </a:r>
            <a:r>
              <a:rPr lang="ru-RU" sz="1600" dirty="0" smtClean="0"/>
              <a:t>– </a:t>
            </a:r>
            <a:r>
              <a:rPr lang="ru-RU" sz="1600" b="1" u="sng" dirty="0" smtClean="0"/>
              <a:t>топ 20 по расходам регионального бюджета на ЛО пациентов с редкими </a:t>
            </a:r>
            <a:r>
              <a:rPr lang="ru-RU" sz="1600" b="1" u="sng" dirty="0" err="1" smtClean="0"/>
              <a:t>жизнеугрожающими</a:t>
            </a:r>
            <a:r>
              <a:rPr lang="ru-RU" sz="1600" b="1" u="sng" dirty="0" smtClean="0"/>
              <a:t> заболеваниями </a:t>
            </a:r>
          </a:p>
          <a:p>
            <a:pPr marL="0" indent="0">
              <a:buNone/>
            </a:pPr>
            <a:r>
              <a:rPr lang="ru-RU" sz="1600" b="1" dirty="0" smtClean="0">
                <a:solidFill>
                  <a:srgbClr val="C00000"/>
                </a:solidFill>
              </a:rPr>
              <a:t>Свердловская</a:t>
            </a:r>
            <a:r>
              <a:rPr lang="ru-RU" sz="1600" b="1" dirty="0">
                <a:solidFill>
                  <a:srgbClr val="C00000"/>
                </a:solidFill>
              </a:rPr>
              <a:t> </a:t>
            </a:r>
            <a:r>
              <a:rPr lang="ru-RU" sz="1600" b="1" dirty="0" smtClean="0">
                <a:solidFill>
                  <a:srgbClr val="C00000"/>
                </a:solidFill>
              </a:rPr>
              <a:t>и Челябинская области </a:t>
            </a:r>
            <a:r>
              <a:rPr lang="ru-RU" sz="1600" dirty="0" smtClean="0"/>
              <a:t>– </a:t>
            </a:r>
            <a:r>
              <a:rPr lang="ru-RU" sz="1600" b="1" u="sng" dirty="0"/>
              <a:t>топ 20 по расходам федерального </a:t>
            </a:r>
            <a:r>
              <a:rPr lang="ru-RU" sz="1600" b="1" u="sng" dirty="0" smtClean="0"/>
              <a:t>бюджета</a:t>
            </a:r>
          </a:p>
          <a:p>
            <a:pPr marL="0" indent="0">
              <a:buNone/>
            </a:pPr>
            <a:endParaRPr lang="ru-RU" sz="1600" b="1" dirty="0" smtClean="0">
              <a:solidFill>
                <a:srgbClr val="C00000"/>
              </a:solidFill>
            </a:endParaRPr>
          </a:p>
        </p:txBody>
      </p:sp>
      <p:sp>
        <p:nvSpPr>
          <p:cNvPr id="5" name="Номер слайда 4"/>
          <p:cNvSpPr>
            <a:spLocks noGrp="1"/>
          </p:cNvSpPr>
          <p:nvPr>
            <p:ph type="sldNum" sz="quarter" idx="12"/>
          </p:nvPr>
        </p:nvSpPr>
        <p:spPr/>
        <p:txBody>
          <a:bodyPr/>
          <a:lstStyle/>
          <a:p>
            <a:pPr>
              <a:defRPr/>
            </a:pPr>
            <a:fld id="{CC2327A6-A080-44C9-9D86-A9B69FD654BE}" type="slidenum">
              <a:rPr lang="en-US" altLang="en-US" smtClean="0"/>
              <a:pPr>
                <a:defRPr/>
              </a:pPr>
              <a:t>2</a:t>
            </a:fld>
            <a:endParaRPr lang="en-US" altLang="en-US"/>
          </a:p>
        </p:txBody>
      </p:sp>
      <p:sp>
        <p:nvSpPr>
          <p:cNvPr id="6" name="AutoShape 8" descr="http://www.po-metr.ru/images/news/GsW3jkqtvTU.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10" descr="http://www.po-metr.ru/images/news/GsW3jkqtvTU.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12" descr="http://www.po-metr.ru/images/news/GsW3jkqtvTU.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AutoShape 14" descr="https://s1.slide-share.ru/s_image/16277ddc774d6d09d2d5dea4fbb4c663/eb3af52e-fc47-4cbf-b83c-aa7b643c1b54.jpe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6" descr="https://s1.slide-share.ru/s_image/16277ddc774d6d09d2d5dea4fbb4c663/eb3af52e-fc47-4cbf-b83c-aa7b643c1b54.jpeg"/>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Объект 2"/>
          <p:cNvSpPr txBox="1">
            <a:spLocks/>
          </p:cNvSpPr>
          <p:nvPr/>
        </p:nvSpPr>
        <p:spPr bwMode="auto">
          <a:xfrm>
            <a:off x="155573" y="3573016"/>
            <a:ext cx="8988427" cy="262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ru-RU" sz="1800" b="1" u="sng" dirty="0">
                <a:solidFill>
                  <a:srgbClr val="C00000"/>
                </a:solidFill>
              </a:rPr>
              <a:t>Ханты-Мансийский АО – Югра, </a:t>
            </a:r>
            <a:r>
              <a:rPr lang="ru-RU" sz="1600" b="1" dirty="0" smtClean="0">
                <a:solidFill>
                  <a:srgbClr val="C00000"/>
                </a:solidFill>
              </a:rPr>
              <a:t>Свердловская и Тюменская области, Ямало-Ненецкий </a:t>
            </a:r>
            <a:r>
              <a:rPr lang="ru-RU" sz="1600" b="1" dirty="0">
                <a:solidFill>
                  <a:srgbClr val="C00000"/>
                </a:solidFill>
              </a:rPr>
              <a:t>автономный округ </a:t>
            </a:r>
            <a:r>
              <a:rPr lang="ru-RU" sz="1600" b="1" dirty="0" smtClean="0">
                <a:solidFill>
                  <a:srgbClr val="C00000"/>
                </a:solidFill>
              </a:rPr>
              <a:t>-  </a:t>
            </a:r>
            <a:r>
              <a:rPr lang="ru-RU" sz="1600" b="1" u="sng" dirty="0"/>
              <a:t>4</a:t>
            </a:r>
            <a:r>
              <a:rPr lang="ru-RU" sz="1600" b="1" u="sng" dirty="0" smtClean="0"/>
              <a:t> </a:t>
            </a:r>
            <a:r>
              <a:rPr lang="ru-RU" sz="1600" b="1" u="sng" dirty="0" smtClean="0"/>
              <a:t>из </a:t>
            </a:r>
            <a:r>
              <a:rPr lang="ru-RU" sz="1600" b="1" u="sng" dirty="0" smtClean="0"/>
              <a:t>25 </a:t>
            </a:r>
            <a:r>
              <a:rPr lang="ru-RU" sz="1600" b="1" dirty="0" smtClean="0"/>
              <a:t>регионов, которые заявляют об отсутствии дефицита финансирования на ЛО пациентов с редкими </a:t>
            </a:r>
            <a:r>
              <a:rPr lang="ru-RU" sz="1600" b="1" dirty="0" err="1" smtClean="0"/>
              <a:t>жизнеугрожающими</a:t>
            </a:r>
            <a:r>
              <a:rPr lang="ru-RU" sz="1600" b="1" dirty="0" smtClean="0"/>
              <a:t> заболеваниями </a:t>
            </a:r>
            <a:endParaRPr lang="ru-RU" sz="1000" b="1" dirty="0" smtClean="0">
              <a:solidFill>
                <a:srgbClr val="C00000"/>
              </a:solidFill>
            </a:endParaRPr>
          </a:p>
          <a:p>
            <a:pPr marL="0" indent="0">
              <a:buNone/>
            </a:pPr>
            <a:r>
              <a:rPr lang="ru-RU" sz="1600" b="1" dirty="0" smtClean="0">
                <a:solidFill>
                  <a:srgbClr val="C00000"/>
                </a:solidFill>
              </a:rPr>
              <a:t>Курганская область </a:t>
            </a:r>
            <a:r>
              <a:rPr lang="ru-RU" sz="1600" b="1" dirty="0" smtClean="0"/>
              <a:t>– регион с низким </a:t>
            </a:r>
            <a:r>
              <a:rPr lang="ru-RU" sz="1600" b="1" dirty="0"/>
              <a:t>финансированием ЛО пациентов с редкими </a:t>
            </a:r>
            <a:r>
              <a:rPr lang="ru-RU" sz="1600" b="1" dirty="0" err="1"/>
              <a:t>жизнеугрожающими</a:t>
            </a:r>
            <a:r>
              <a:rPr lang="ru-RU" sz="1600" b="1" dirty="0"/>
              <a:t> </a:t>
            </a:r>
            <a:r>
              <a:rPr lang="ru-RU" sz="1600" b="1" dirty="0" smtClean="0"/>
              <a:t>заболеваниями </a:t>
            </a:r>
          </a:p>
          <a:p>
            <a:pPr marL="0" indent="0">
              <a:buNone/>
            </a:pPr>
            <a:r>
              <a:rPr lang="ru-RU" sz="1600" b="1" dirty="0" smtClean="0">
                <a:solidFill>
                  <a:srgbClr val="FF0000"/>
                </a:solidFill>
              </a:rPr>
              <a:t>В </a:t>
            </a:r>
            <a:r>
              <a:rPr lang="ru-RU" sz="1600" b="1" dirty="0" smtClean="0">
                <a:solidFill>
                  <a:srgbClr val="FF0000"/>
                </a:solidFill>
              </a:rPr>
              <a:t>2021 году в </a:t>
            </a:r>
            <a:r>
              <a:rPr lang="ru-RU" sz="1600" b="1" dirty="0" smtClean="0">
                <a:solidFill>
                  <a:srgbClr val="FF0000"/>
                </a:solidFill>
              </a:rPr>
              <a:t>У</a:t>
            </a:r>
            <a:r>
              <a:rPr lang="ru-RU" sz="1600" b="1" dirty="0" smtClean="0">
                <a:solidFill>
                  <a:srgbClr val="FF0000"/>
                </a:solidFill>
              </a:rPr>
              <a:t>ФО – более 1 500 пациентов </a:t>
            </a:r>
            <a:r>
              <a:rPr lang="ru-RU" sz="1600" b="1" dirty="0" smtClean="0">
                <a:solidFill>
                  <a:srgbClr val="FF0000"/>
                </a:solidFill>
              </a:rPr>
              <a:t>с редкими </a:t>
            </a:r>
            <a:r>
              <a:rPr lang="ru-RU" sz="1600" b="1" dirty="0" err="1" smtClean="0">
                <a:solidFill>
                  <a:srgbClr val="FF0000"/>
                </a:solidFill>
              </a:rPr>
              <a:t>жизнеугрожающими</a:t>
            </a:r>
            <a:r>
              <a:rPr lang="ru-RU" sz="1600" b="1" dirty="0" smtClean="0">
                <a:solidFill>
                  <a:srgbClr val="FF0000"/>
                </a:solidFill>
              </a:rPr>
              <a:t> заболеваниями </a:t>
            </a:r>
          </a:p>
          <a:p>
            <a:pPr marL="0" indent="0">
              <a:buFont typeface="Arial" panose="020B0604020202020204" pitchFamily="34" charset="0"/>
              <a:buNone/>
            </a:pPr>
            <a:r>
              <a:rPr lang="ru-RU" sz="1600" b="1" dirty="0" smtClean="0">
                <a:solidFill>
                  <a:srgbClr val="FF0000"/>
                </a:solidFill>
              </a:rPr>
              <a:t>(50% – </a:t>
            </a:r>
            <a:r>
              <a:rPr lang="ru-RU" sz="1600" b="1" dirty="0" smtClean="0">
                <a:solidFill>
                  <a:srgbClr val="FF0000"/>
                </a:solidFill>
              </a:rPr>
              <a:t>дети). Бюджет </a:t>
            </a:r>
            <a:r>
              <a:rPr lang="ru-RU" sz="1600" b="1" dirty="0" smtClean="0">
                <a:solidFill>
                  <a:srgbClr val="FF0000"/>
                </a:solidFill>
              </a:rPr>
              <a:t>округа в 2021 </a:t>
            </a:r>
            <a:r>
              <a:rPr lang="ru-RU" sz="1600" b="1" dirty="0" smtClean="0">
                <a:solidFill>
                  <a:srgbClr val="FF0000"/>
                </a:solidFill>
              </a:rPr>
              <a:t>- 1,6  </a:t>
            </a:r>
            <a:r>
              <a:rPr lang="ru-RU" sz="1600" b="1" dirty="0" err="1" smtClean="0">
                <a:solidFill>
                  <a:srgbClr val="FF0000"/>
                </a:solidFill>
              </a:rPr>
              <a:t>млрд.руб</a:t>
            </a:r>
            <a:r>
              <a:rPr lang="ru-RU" sz="1800" b="1" dirty="0" smtClean="0">
                <a:solidFill>
                  <a:srgbClr val="FF0000"/>
                </a:solidFill>
              </a:rPr>
              <a:t>. </a:t>
            </a:r>
            <a:r>
              <a:rPr lang="ru-RU" sz="1800" b="1" dirty="0" smtClean="0">
                <a:solidFill>
                  <a:srgbClr val="FF0000"/>
                </a:solidFill>
              </a:rPr>
              <a:t> </a:t>
            </a:r>
          </a:p>
          <a:p>
            <a:pPr marL="0" indent="0">
              <a:buFont typeface="Arial" panose="020B0604020202020204" pitchFamily="34" charset="0"/>
              <a:buNone/>
            </a:pPr>
            <a:r>
              <a:rPr lang="ru-RU" sz="1800" b="1" dirty="0" smtClean="0">
                <a:solidFill>
                  <a:srgbClr val="C00000"/>
                </a:solidFill>
              </a:rPr>
              <a:t>80% бюджета округа - Свердловская, Челябинская области и ХМАО.</a:t>
            </a:r>
            <a:r>
              <a:rPr lang="ru-RU" sz="1600" b="1" dirty="0" smtClean="0">
                <a:solidFill>
                  <a:srgbClr val="FF0000"/>
                </a:solidFill>
              </a:rPr>
              <a:t> </a:t>
            </a:r>
          </a:p>
          <a:p>
            <a:pPr marL="0" indent="0">
              <a:buFont typeface="Arial" panose="020B0604020202020204" pitchFamily="34" charset="0"/>
              <a:buNone/>
            </a:pPr>
            <a:r>
              <a:rPr lang="ru-RU" sz="1600" b="1" dirty="0" smtClean="0">
                <a:solidFill>
                  <a:srgbClr val="FF0000"/>
                </a:solidFill>
              </a:rPr>
              <a:t>По 1/3 бюджета округа – Свердловская и Челябинская области</a:t>
            </a:r>
          </a:p>
          <a:p>
            <a:pPr marL="0" indent="0">
              <a:buFont typeface="Arial" panose="020B0604020202020204" pitchFamily="34" charset="0"/>
              <a:buNone/>
            </a:pPr>
            <a:r>
              <a:rPr lang="ru-RU" sz="1600" b="1" dirty="0" smtClean="0">
                <a:solidFill>
                  <a:srgbClr val="FF0000"/>
                </a:solidFill>
              </a:rPr>
              <a:t>Данные </a:t>
            </a:r>
            <a:r>
              <a:rPr lang="ru-RU" sz="1600" b="1" dirty="0" smtClean="0">
                <a:solidFill>
                  <a:srgbClr val="FF0000"/>
                </a:solidFill>
              </a:rPr>
              <a:t>по </a:t>
            </a:r>
            <a:r>
              <a:rPr lang="ru-RU" sz="1600" b="1" dirty="0" smtClean="0">
                <a:solidFill>
                  <a:srgbClr val="FF0000"/>
                </a:solidFill>
              </a:rPr>
              <a:t>дефициту </a:t>
            </a:r>
            <a:r>
              <a:rPr lang="ru-RU" sz="1600" b="1" dirty="0" smtClean="0">
                <a:solidFill>
                  <a:srgbClr val="FF0000"/>
                </a:solidFill>
              </a:rPr>
              <a:t>предоставлены </a:t>
            </a:r>
            <a:r>
              <a:rPr lang="ru-RU" sz="1600" b="1" dirty="0" smtClean="0">
                <a:solidFill>
                  <a:srgbClr val="FF0000"/>
                </a:solidFill>
              </a:rPr>
              <a:t>Челябинской областью и не рассчитаны Курганской областью</a:t>
            </a:r>
            <a:endParaRPr lang="ru-RU" sz="1200" b="1" dirty="0">
              <a:solidFill>
                <a:srgbClr val="FF0000"/>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4572"/>
          <a:stretch/>
        </p:blipFill>
        <p:spPr bwMode="auto">
          <a:xfrm>
            <a:off x="5292080" y="106862"/>
            <a:ext cx="3709436" cy="3415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3214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71400"/>
            <a:ext cx="8229600" cy="1143000"/>
          </a:xfrm>
        </p:spPr>
        <p:txBody>
          <a:bodyPr/>
          <a:lstStyle/>
          <a:p>
            <a:pPr algn="l"/>
            <a:r>
              <a:rPr lang="ru-RU" sz="2400" b="1" dirty="0" smtClean="0">
                <a:solidFill>
                  <a:schemeClr val="accent1">
                    <a:lumMod val="75000"/>
                  </a:schemeClr>
                </a:solidFill>
              </a:rPr>
              <a:t>Уральский </a:t>
            </a:r>
            <a:r>
              <a:rPr lang="ru-RU" sz="2400" b="1" dirty="0">
                <a:solidFill>
                  <a:schemeClr val="accent1">
                    <a:lumMod val="75000"/>
                  </a:schemeClr>
                </a:solidFill>
              </a:rPr>
              <a:t>федеральный </a:t>
            </a:r>
            <a:r>
              <a:rPr lang="ru-RU" sz="2400" b="1" dirty="0" smtClean="0">
                <a:solidFill>
                  <a:schemeClr val="accent1">
                    <a:lumMod val="75000"/>
                  </a:schemeClr>
                </a:solidFill>
              </a:rPr>
              <a:t>округ </a:t>
            </a:r>
            <a:br>
              <a:rPr lang="ru-RU" sz="2400" b="1" dirty="0" smtClean="0">
                <a:solidFill>
                  <a:schemeClr val="accent1">
                    <a:lumMod val="75000"/>
                  </a:schemeClr>
                </a:solidFill>
              </a:rPr>
            </a:br>
            <a:r>
              <a:rPr lang="ru-RU" sz="2400" b="1" dirty="0" smtClean="0">
                <a:solidFill>
                  <a:schemeClr val="accent1">
                    <a:lumMod val="75000"/>
                  </a:schemeClr>
                </a:solidFill>
              </a:rPr>
              <a:t>(пациенты с редкими заболеваниями в регистрах 2021 г.)</a:t>
            </a:r>
            <a:endParaRPr lang="ru-RU" sz="2400" b="1" dirty="0">
              <a:solidFill>
                <a:schemeClr val="accent1">
                  <a:lumMod val="75000"/>
                </a:schemeClr>
              </a:solidFill>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677575304"/>
              </p:ext>
            </p:extLst>
          </p:nvPr>
        </p:nvGraphicFramePr>
        <p:xfrm>
          <a:off x="539552" y="1268760"/>
          <a:ext cx="7920880" cy="3048000"/>
        </p:xfrm>
        <a:graphic>
          <a:graphicData uri="http://schemas.openxmlformats.org/drawingml/2006/table">
            <a:tbl>
              <a:tblPr firstRow="1" bandRow="1">
                <a:tableStyleId>{5C22544A-7EE6-4342-B048-85BDC9FD1C3A}</a:tableStyleId>
              </a:tblPr>
              <a:tblGrid>
                <a:gridCol w="3096344"/>
                <a:gridCol w="1368152"/>
                <a:gridCol w="1944216"/>
                <a:gridCol w="1512168"/>
              </a:tblGrid>
              <a:tr h="370840">
                <a:tc>
                  <a:txBody>
                    <a:bodyPr/>
                    <a:lstStyle/>
                    <a:p>
                      <a:r>
                        <a:rPr lang="ru-RU" sz="1600" dirty="0" smtClean="0"/>
                        <a:t>Регион</a:t>
                      </a:r>
                      <a:endParaRPr lang="ru-RU" sz="1600" dirty="0"/>
                    </a:p>
                  </a:txBody>
                  <a:tcPr/>
                </a:tc>
                <a:tc>
                  <a:txBody>
                    <a:bodyPr/>
                    <a:lstStyle/>
                    <a:p>
                      <a:r>
                        <a:rPr lang="ru-RU" sz="1600" dirty="0" smtClean="0"/>
                        <a:t>Население</a:t>
                      </a:r>
                    </a:p>
                    <a:p>
                      <a:r>
                        <a:rPr lang="ru-RU" sz="1600" dirty="0" smtClean="0"/>
                        <a:t>(чел)</a:t>
                      </a:r>
                      <a:endParaRPr lang="ru-RU" sz="1600" dirty="0"/>
                    </a:p>
                  </a:txBody>
                  <a:tcPr/>
                </a:tc>
                <a:tc>
                  <a:txBody>
                    <a:bodyPr/>
                    <a:lstStyle/>
                    <a:p>
                      <a:r>
                        <a:rPr lang="ru-RU" sz="1600" dirty="0" smtClean="0"/>
                        <a:t>Редкие </a:t>
                      </a:r>
                      <a:r>
                        <a:rPr lang="ru-RU" sz="1600" dirty="0" err="1" smtClean="0"/>
                        <a:t>жизнеугрожающие</a:t>
                      </a:r>
                      <a:endParaRPr lang="ru-RU" sz="1600" dirty="0" smtClean="0"/>
                    </a:p>
                    <a:p>
                      <a:r>
                        <a:rPr lang="ru-RU" sz="1600" baseline="0" dirty="0" smtClean="0"/>
                        <a:t>(чел)</a:t>
                      </a:r>
                      <a:endParaRPr lang="ru-RU" sz="1600" dirty="0"/>
                    </a:p>
                  </a:txBody>
                  <a:tcPr/>
                </a:tc>
                <a:tc>
                  <a:txBody>
                    <a:bodyPr/>
                    <a:lstStyle/>
                    <a:p>
                      <a:r>
                        <a:rPr lang="ru-RU" sz="1600" dirty="0" smtClean="0"/>
                        <a:t>Редкие в ВЗН</a:t>
                      </a:r>
                    </a:p>
                    <a:p>
                      <a:r>
                        <a:rPr lang="ru-RU" sz="1600" dirty="0" smtClean="0"/>
                        <a:t>(чел)</a:t>
                      </a:r>
                      <a:endParaRPr lang="ru-RU"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tx2"/>
                          </a:solidFill>
                          <a:latin typeface="+mn-lt"/>
                          <a:ea typeface="+mn-ea"/>
                          <a:cs typeface="+mn-cs"/>
                        </a:rPr>
                        <a:t>Курганская область</a:t>
                      </a:r>
                    </a:p>
                  </a:txBody>
                  <a:tcPr/>
                </a:tc>
                <a:tc>
                  <a:txBody>
                    <a:bodyPr/>
                    <a:lstStyle/>
                    <a:p>
                      <a:pPr marL="0" algn="l" defTabSz="914400" rtl="0" eaLnBrk="1" latinLnBrk="0" hangingPunct="1"/>
                      <a:r>
                        <a:rPr lang="ru-RU" sz="1600" b="1" kern="1200" dirty="0" smtClean="0">
                          <a:solidFill>
                            <a:schemeClr val="tx2"/>
                          </a:solidFill>
                          <a:latin typeface="+mn-lt"/>
                          <a:ea typeface="+mn-ea"/>
                          <a:cs typeface="+mn-cs"/>
                        </a:rPr>
                        <a:t>805 510</a:t>
                      </a:r>
                      <a:endParaRPr lang="ru-RU" sz="1600" b="1" kern="1200" dirty="0">
                        <a:solidFill>
                          <a:schemeClr val="tx2"/>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rgbClr val="00B0F0"/>
                          </a:solidFill>
                          <a:latin typeface="+mn-lt"/>
                          <a:ea typeface="+mn-ea"/>
                          <a:cs typeface="+mn-cs"/>
                        </a:rPr>
                        <a:t>72</a:t>
                      </a:r>
                      <a:endParaRPr lang="ru-RU" sz="1800" b="1" kern="1200" dirty="0" smtClean="0">
                        <a:solidFill>
                          <a:srgbClr val="00B0F0"/>
                        </a:solidFill>
                        <a:latin typeface="+mn-lt"/>
                        <a:ea typeface="+mn-ea"/>
                        <a:cs typeface="+mn-cs"/>
                      </a:endParaRPr>
                    </a:p>
                  </a:txBody>
                  <a:tcPr/>
                </a:tc>
                <a:tc>
                  <a:txBody>
                    <a:bodyPr/>
                    <a:lstStyle/>
                    <a:p>
                      <a:pPr marL="0" algn="l" defTabSz="914400" rtl="0" eaLnBrk="1" latinLnBrk="0" hangingPunct="1"/>
                      <a:r>
                        <a:rPr lang="ru-RU" sz="1800" b="1" kern="1200" dirty="0" smtClean="0">
                          <a:solidFill>
                            <a:schemeClr val="tx2"/>
                          </a:solidFill>
                          <a:latin typeface="+mn-lt"/>
                          <a:ea typeface="+mn-ea"/>
                          <a:cs typeface="+mn-cs"/>
                        </a:rPr>
                        <a:t>140</a:t>
                      </a:r>
                      <a:endParaRPr lang="ru-RU" sz="1800" b="1" kern="1200" dirty="0">
                        <a:solidFill>
                          <a:schemeClr val="tx2"/>
                        </a:solidFill>
                        <a:latin typeface="+mn-lt"/>
                        <a:ea typeface="+mn-ea"/>
                        <a:cs typeface="+mn-cs"/>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tx2"/>
                          </a:solidFill>
                          <a:latin typeface="+mn-lt"/>
                          <a:ea typeface="+mn-ea"/>
                          <a:cs typeface="+mn-cs"/>
                        </a:rPr>
                        <a:t>Свердловская область</a:t>
                      </a:r>
                    </a:p>
                  </a:txBody>
                  <a:tcPr/>
                </a:tc>
                <a:tc>
                  <a:txBody>
                    <a:bodyPr/>
                    <a:lstStyle/>
                    <a:p>
                      <a:pPr marL="0" algn="l" defTabSz="914400" rtl="0" eaLnBrk="1" latinLnBrk="0" hangingPunct="1"/>
                      <a:r>
                        <a:rPr lang="ru-RU" sz="1600" b="1" kern="1200" dirty="0" smtClean="0">
                          <a:solidFill>
                            <a:schemeClr val="tx2"/>
                          </a:solidFill>
                          <a:latin typeface="+mn-lt"/>
                          <a:ea typeface="+mn-ea"/>
                          <a:cs typeface="+mn-cs"/>
                        </a:rPr>
                        <a:t>4 264 340	</a:t>
                      </a:r>
                      <a:endParaRPr lang="ru-RU" sz="1600" b="1" kern="1200" dirty="0">
                        <a:solidFill>
                          <a:schemeClr val="tx2"/>
                        </a:solidFill>
                        <a:latin typeface="+mn-lt"/>
                        <a:ea typeface="+mn-ea"/>
                        <a:cs typeface="+mn-cs"/>
                      </a:endParaRPr>
                    </a:p>
                  </a:txBody>
                  <a:tcPr/>
                </a:tc>
                <a:tc>
                  <a:txBody>
                    <a:bodyPr/>
                    <a:lstStyle/>
                    <a:p>
                      <a:pPr marL="0" algn="l" defTabSz="914400" rtl="0" eaLnBrk="1" latinLnBrk="0" hangingPunct="1"/>
                      <a:r>
                        <a:rPr lang="ru-RU" sz="1800" b="1" kern="1200" dirty="0" smtClean="0">
                          <a:solidFill>
                            <a:schemeClr val="tx2"/>
                          </a:solidFill>
                          <a:latin typeface="+mn-lt"/>
                          <a:ea typeface="+mn-ea"/>
                          <a:cs typeface="+mn-cs"/>
                        </a:rPr>
                        <a:t>536</a:t>
                      </a:r>
                      <a:endParaRPr lang="ru-RU" sz="1800" b="1" kern="1200" dirty="0">
                        <a:solidFill>
                          <a:schemeClr val="tx2"/>
                        </a:solidFill>
                        <a:latin typeface="+mn-lt"/>
                        <a:ea typeface="+mn-ea"/>
                        <a:cs typeface="+mn-cs"/>
                      </a:endParaRPr>
                    </a:p>
                  </a:txBody>
                  <a:tcPr/>
                </a:tc>
                <a:tc>
                  <a:txBody>
                    <a:bodyPr/>
                    <a:lstStyle/>
                    <a:p>
                      <a:pPr marL="0" algn="l" defTabSz="914400" rtl="0" eaLnBrk="1" latinLnBrk="0" hangingPunct="1"/>
                      <a:r>
                        <a:rPr lang="ru-RU" sz="1800" b="1" kern="1200" dirty="0" smtClean="0">
                          <a:solidFill>
                            <a:schemeClr val="tx2"/>
                          </a:solidFill>
                          <a:latin typeface="+mn-lt"/>
                          <a:ea typeface="+mn-ea"/>
                          <a:cs typeface="+mn-cs"/>
                        </a:rPr>
                        <a:t>690</a:t>
                      </a:r>
                      <a:endParaRPr lang="ru-RU" sz="1800" b="1" kern="1200" dirty="0">
                        <a:solidFill>
                          <a:schemeClr val="tx2"/>
                        </a:solidFill>
                        <a:latin typeface="+mn-lt"/>
                        <a:ea typeface="+mn-ea"/>
                        <a:cs typeface="+mn-cs"/>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tx2"/>
                          </a:solidFill>
                          <a:latin typeface="+mn-lt"/>
                          <a:ea typeface="+mn-ea"/>
                          <a:cs typeface="+mn-cs"/>
                        </a:rPr>
                        <a:t>Тюменская область </a:t>
                      </a:r>
                      <a:r>
                        <a:rPr lang="ru-RU" sz="1800" b="1" kern="1200" dirty="0" smtClean="0">
                          <a:solidFill>
                            <a:schemeClr val="tx2"/>
                          </a:solidFill>
                          <a:latin typeface="+mn-lt"/>
                          <a:ea typeface="+mn-ea"/>
                          <a:cs typeface="+mn-cs"/>
                        </a:rPr>
                        <a:t>(без АО)</a:t>
                      </a:r>
                    </a:p>
                  </a:txBody>
                  <a:tcPr/>
                </a:tc>
                <a:tc>
                  <a:txBody>
                    <a:bodyPr/>
                    <a:lstStyle/>
                    <a:p>
                      <a:pPr marL="0" algn="l" defTabSz="914400" rtl="0" eaLnBrk="1" latinLnBrk="0" hangingPunct="1"/>
                      <a:r>
                        <a:rPr lang="ru-RU" sz="1600" b="1" kern="1200" dirty="0" smtClean="0">
                          <a:solidFill>
                            <a:schemeClr val="tx2"/>
                          </a:solidFill>
                          <a:latin typeface="+mn-lt"/>
                          <a:ea typeface="+mn-ea"/>
                          <a:cs typeface="+mn-cs"/>
                        </a:rPr>
                        <a:t>1 552 148</a:t>
                      </a:r>
                      <a:endParaRPr lang="ru-RU" sz="1600" b="1" kern="1200" dirty="0">
                        <a:solidFill>
                          <a:schemeClr val="tx2"/>
                        </a:solidFill>
                        <a:latin typeface="+mn-lt"/>
                        <a:ea typeface="+mn-ea"/>
                        <a:cs typeface="+mn-cs"/>
                      </a:endParaRPr>
                    </a:p>
                  </a:txBody>
                  <a:tcPr/>
                </a:tc>
                <a:tc>
                  <a:txBody>
                    <a:bodyPr/>
                    <a:lstStyle/>
                    <a:p>
                      <a:pPr marL="0" algn="l" defTabSz="914400" rtl="0" eaLnBrk="1" latinLnBrk="0" hangingPunct="1"/>
                      <a:r>
                        <a:rPr lang="ru-RU" sz="1800" b="1" kern="1200" dirty="0" smtClean="0">
                          <a:solidFill>
                            <a:srgbClr val="00B050"/>
                          </a:solidFill>
                          <a:latin typeface="+mn-lt"/>
                          <a:ea typeface="+mn-ea"/>
                          <a:cs typeface="+mn-cs"/>
                        </a:rPr>
                        <a:t>153</a:t>
                      </a:r>
                      <a:endParaRPr lang="ru-RU" sz="1800" b="1" kern="1200" dirty="0">
                        <a:solidFill>
                          <a:srgbClr val="00B050"/>
                        </a:solidFill>
                        <a:latin typeface="+mn-lt"/>
                        <a:ea typeface="+mn-ea"/>
                        <a:cs typeface="+mn-cs"/>
                      </a:endParaRPr>
                    </a:p>
                  </a:txBody>
                  <a:tcPr/>
                </a:tc>
                <a:tc>
                  <a:txBody>
                    <a:bodyPr/>
                    <a:lstStyle/>
                    <a:p>
                      <a:pPr marL="0" algn="l" defTabSz="914400" rtl="0" eaLnBrk="1" latinLnBrk="0" hangingPunct="1"/>
                      <a:r>
                        <a:rPr lang="ru-RU" sz="1800" b="1" kern="1200" dirty="0" smtClean="0">
                          <a:solidFill>
                            <a:schemeClr val="tx2"/>
                          </a:solidFill>
                          <a:latin typeface="+mn-lt"/>
                          <a:ea typeface="+mn-ea"/>
                          <a:cs typeface="+mn-cs"/>
                        </a:rPr>
                        <a:t>323</a:t>
                      </a:r>
                      <a:endParaRPr lang="ru-RU" sz="1800" b="1" kern="1200" dirty="0">
                        <a:solidFill>
                          <a:schemeClr val="tx2"/>
                        </a:solidFill>
                        <a:latin typeface="+mn-lt"/>
                        <a:ea typeface="+mn-ea"/>
                        <a:cs typeface="+mn-cs"/>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tx2"/>
                          </a:solidFill>
                          <a:latin typeface="+mn-lt"/>
                          <a:ea typeface="+mn-ea"/>
                          <a:cs typeface="+mn-cs"/>
                        </a:rPr>
                        <a:t>Челябинская область </a:t>
                      </a:r>
                    </a:p>
                  </a:txBody>
                  <a:tcPr/>
                </a:tc>
                <a:tc>
                  <a:txBody>
                    <a:bodyPr/>
                    <a:lstStyle/>
                    <a:p>
                      <a:pPr marL="0" algn="l" defTabSz="914400" rtl="0" eaLnBrk="1" latinLnBrk="0" hangingPunct="1"/>
                      <a:r>
                        <a:rPr lang="ru-RU" sz="1600" b="1" kern="1200" dirty="0" smtClean="0">
                          <a:solidFill>
                            <a:schemeClr val="tx2"/>
                          </a:solidFill>
                          <a:latin typeface="+mn-lt"/>
                          <a:ea typeface="+mn-ea"/>
                          <a:cs typeface="+mn-cs"/>
                        </a:rPr>
                        <a:t>3 418 606</a:t>
                      </a:r>
                      <a:endParaRPr lang="ru-RU" sz="1600" b="1" kern="1200" dirty="0">
                        <a:solidFill>
                          <a:schemeClr val="tx2"/>
                        </a:solidFill>
                        <a:latin typeface="+mn-lt"/>
                        <a:ea typeface="+mn-ea"/>
                        <a:cs typeface="+mn-cs"/>
                      </a:endParaRPr>
                    </a:p>
                  </a:txBody>
                  <a:tcPr/>
                </a:tc>
                <a:tc>
                  <a:txBody>
                    <a:bodyPr/>
                    <a:lstStyle/>
                    <a:p>
                      <a:pPr marL="0" algn="l" defTabSz="914400" rtl="0" eaLnBrk="1" latinLnBrk="0" hangingPunct="1"/>
                      <a:r>
                        <a:rPr lang="ru-RU" sz="1800" b="1" kern="1200" dirty="0" smtClean="0">
                          <a:solidFill>
                            <a:schemeClr val="tx2"/>
                          </a:solidFill>
                          <a:latin typeface="+mn-lt"/>
                          <a:ea typeface="+mn-ea"/>
                          <a:cs typeface="+mn-cs"/>
                        </a:rPr>
                        <a:t>429</a:t>
                      </a:r>
                      <a:endParaRPr lang="ru-RU" sz="1800" b="1" kern="1200" dirty="0">
                        <a:solidFill>
                          <a:schemeClr val="tx2"/>
                        </a:solidFill>
                        <a:latin typeface="+mn-lt"/>
                        <a:ea typeface="+mn-ea"/>
                        <a:cs typeface="+mn-cs"/>
                      </a:endParaRPr>
                    </a:p>
                  </a:txBody>
                  <a:tcPr/>
                </a:tc>
                <a:tc>
                  <a:txBody>
                    <a:bodyPr/>
                    <a:lstStyle/>
                    <a:p>
                      <a:pPr marL="0" algn="l" defTabSz="914400" rtl="0" eaLnBrk="1" latinLnBrk="0" hangingPunct="1"/>
                      <a:r>
                        <a:rPr lang="ru-RU" sz="1800" b="1" kern="1200" dirty="0" smtClean="0">
                          <a:solidFill>
                            <a:schemeClr val="tx2"/>
                          </a:solidFill>
                          <a:latin typeface="+mn-lt"/>
                          <a:ea typeface="+mn-ea"/>
                          <a:cs typeface="+mn-cs"/>
                        </a:rPr>
                        <a:t>573</a:t>
                      </a:r>
                      <a:endParaRPr lang="ru-RU" sz="1800" b="1" kern="1200" dirty="0">
                        <a:solidFill>
                          <a:schemeClr val="tx2"/>
                        </a:solidFill>
                        <a:latin typeface="+mn-lt"/>
                        <a:ea typeface="+mn-ea"/>
                        <a:cs typeface="+mn-cs"/>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tx2"/>
                          </a:solidFill>
                          <a:latin typeface="+mn-lt"/>
                          <a:ea typeface="+mn-ea"/>
                          <a:cs typeface="+mn-cs"/>
                        </a:rPr>
                        <a:t>Ханты-Мансийский</a:t>
                      </a:r>
                      <a:r>
                        <a:rPr lang="ru-RU" sz="1800" b="1" kern="1200" baseline="0" dirty="0" smtClean="0">
                          <a:solidFill>
                            <a:schemeClr val="tx2"/>
                          </a:solidFill>
                          <a:latin typeface="+mn-lt"/>
                          <a:ea typeface="+mn-ea"/>
                          <a:cs typeface="+mn-cs"/>
                        </a:rPr>
                        <a:t> АО-Югра</a:t>
                      </a:r>
                      <a:endParaRPr lang="ru-RU" sz="1800" b="1" kern="1200" dirty="0" smtClean="0">
                        <a:solidFill>
                          <a:schemeClr val="tx2"/>
                        </a:solidFill>
                        <a:latin typeface="+mn-lt"/>
                        <a:ea typeface="+mn-ea"/>
                        <a:cs typeface="+mn-cs"/>
                      </a:endParaRPr>
                    </a:p>
                  </a:txBody>
                  <a:tcPr/>
                </a:tc>
                <a:tc>
                  <a:txBody>
                    <a:bodyPr/>
                    <a:lstStyle/>
                    <a:p>
                      <a:pPr marL="0" algn="l" defTabSz="914400" rtl="0" eaLnBrk="1" latinLnBrk="0" hangingPunct="1"/>
                      <a:r>
                        <a:rPr lang="ru-RU" sz="1600" b="1" kern="1200" dirty="0" smtClean="0">
                          <a:solidFill>
                            <a:schemeClr val="tx2"/>
                          </a:solidFill>
                          <a:latin typeface="+mn-lt"/>
                          <a:ea typeface="+mn-ea"/>
                          <a:cs typeface="+mn-cs"/>
                        </a:rPr>
                        <a:t>1 702 240</a:t>
                      </a:r>
                      <a:endParaRPr lang="ru-RU" sz="1600" b="1" kern="1200" dirty="0">
                        <a:solidFill>
                          <a:schemeClr val="tx2"/>
                        </a:solidFill>
                        <a:latin typeface="+mn-lt"/>
                        <a:ea typeface="+mn-ea"/>
                        <a:cs typeface="+mn-cs"/>
                      </a:endParaRPr>
                    </a:p>
                  </a:txBody>
                  <a:tcPr/>
                </a:tc>
                <a:tc>
                  <a:txBody>
                    <a:bodyPr/>
                    <a:lstStyle/>
                    <a:p>
                      <a:pPr marL="0" algn="l" defTabSz="914400" rtl="0" eaLnBrk="1" latinLnBrk="0" hangingPunct="1"/>
                      <a:r>
                        <a:rPr lang="ru-RU" sz="1800" b="1" kern="1200" dirty="0" smtClean="0">
                          <a:solidFill>
                            <a:srgbClr val="00B050"/>
                          </a:solidFill>
                          <a:latin typeface="+mn-lt"/>
                          <a:ea typeface="+mn-ea"/>
                          <a:cs typeface="+mn-cs"/>
                        </a:rPr>
                        <a:t>271</a:t>
                      </a:r>
                      <a:endParaRPr lang="ru-RU" sz="1800" b="1" kern="1200" dirty="0">
                        <a:solidFill>
                          <a:srgbClr val="00B050"/>
                        </a:solidFill>
                        <a:latin typeface="+mn-lt"/>
                        <a:ea typeface="+mn-ea"/>
                        <a:cs typeface="+mn-cs"/>
                      </a:endParaRPr>
                    </a:p>
                  </a:txBody>
                  <a:tcPr/>
                </a:tc>
                <a:tc>
                  <a:txBody>
                    <a:bodyPr/>
                    <a:lstStyle/>
                    <a:p>
                      <a:pPr marL="0" algn="l" defTabSz="914400" rtl="0" eaLnBrk="1" latinLnBrk="0" hangingPunct="1"/>
                      <a:r>
                        <a:rPr lang="ru-RU" sz="1800" b="1" kern="1200" dirty="0" smtClean="0">
                          <a:solidFill>
                            <a:schemeClr val="tx2"/>
                          </a:solidFill>
                          <a:latin typeface="+mn-lt"/>
                          <a:ea typeface="+mn-ea"/>
                          <a:cs typeface="+mn-cs"/>
                        </a:rPr>
                        <a:t>338</a:t>
                      </a:r>
                      <a:endParaRPr lang="ru-RU" sz="1800" b="1" kern="1200" dirty="0">
                        <a:solidFill>
                          <a:schemeClr val="tx2"/>
                        </a:solidFill>
                        <a:latin typeface="+mn-lt"/>
                        <a:ea typeface="+mn-ea"/>
                        <a:cs typeface="+mn-cs"/>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tx2"/>
                          </a:solidFill>
                          <a:latin typeface="+mn-lt"/>
                          <a:ea typeface="+mn-ea"/>
                          <a:cs typeface="+mn-cs"/>
                        </a:rPr>
                        <a:t>Ямало-Ненецкий </a:t>
                      </a:r>
                      <a:r>
                        <a:rPr lang="ru-RU" sz="1800" b="1" kern="1200" dirty="0" smtClean="0">
                          <a:solidFill>
                            <a:schemeClr val="tx2"/>
                          </a:solidFill>
                          <a:latin typeface="+mn-lt"/>
                          <a:ea typeface="+mn-ea"/>
                          <a:cs typeface="+mn-cs"/>
                        </a:rPr>
                        <a:t>АО</a:t>
                      </a:r>
                      <a:endParaRPr lang="ru-RU" sz="1800" b="1" kern="1200" dirty="0" smtClean="0">
                        <a:solidFill>
                          <a:schemeClr val="tx2"/>
                        </a:solidFill>
                        <a:latin typeface="+mn-lt"/>
                        <a:ea typeface="+mn-ea"/>
                        <a:cs typeface="+mn-cs"/>
                      </a:endParaRPr>
                    </a:p>
                  </a:txBody>
                  <a:tcPr/>
                </a:tc>
                <a:tc>
                  <a:txBody>
                    <a:bodyPr/>
                    <a:lstStyle/>
                    <a:p>
                      <a:pPr marL="0" algn="l" defTabSz="914400" rtl="0" eaLnBrk="1" latinLnBrk="0" hangingPunct="1"/>
                      <a:r>
                        <a:rPr lang="ru-RU" sz="1600" b="1" kern="1200" dirty="0" smtClean="0">
                          <a:solidFill>
                            <a:schemeClr val="tx2"/>
                          </a:solidFill>
                          <a:latin typeface="+mn-lt"/>
                          <a:ea typeface="+mn-ea"/>
                          <a:cs typeface="+mn-cs"/>
                        </a:rPr>
                        <a:t>552 117	</a:t>
                      </a:r>
                      <a:endParaRPr lang="ru-RU" sz="1600" b="1" kern="1200" dirty="0">
                        <a:solidFill>
                          <a:schemeClr val="tx2"/>
                        </a:solidFill>
                        <a:latin typeface="+mn-lt"/>
                        <a:ea typeface="+mn-ea"/>
                        <a:cs typeface="+mn-cs"/>
                      </a:endParaRPr>
                    </a:p>
                  </a:txBody>
                  <a:tcPr/>
                </a:tc>
                <a:tc>
                  <a:txBody>
                    <a:bodyPr/>
                    <a:lstStyle/>
                    <a:p>
                      <a:pPr marL="0" algn="l" defTabSz="914400" rtl="0" eaLnBrk="1" latinLnBrk="0" hangingPunct="1"/>
                      <a:r>
                        <a:rPr lang="ru-RU" sz="1800" b="1" kern="1200" dirty="0" smtClean="0">
                          <a:solidFill>
                            <a:srgbClr val="00B0F0"/>
                          </a:solidFill>
                          <a:latin typeface="+mn-lt"/>
                          <a:ea typeface="+mn-ea"/>
                          <a:cs typeface="+mn-cs"/>
                        </a:rPr>
                        <a:t>72</a:t>
                      </a:r>
                      <a:endParaRPr lang="ru-RU" sz="1800" b="1" kern="1200" dirty="0">
                        <a:solidFill>
                          <a:srgbClr val="00B0F0"/>
                        </a:solidFill>
                        <a:latin typeface="+mn-lt"/>
                        <a:ea typeface="+mn-ea"/>
                        <a:cs typeface="+mn-cs"/>
                      </a:endParaRPr>
                    </a:p>
                  </a:txBody>
                  <a:tcPr/>
                </a:tc>
                <a:tc>
                  <a:txBody>
                    <a:bodyPr/>
                    <a:lstStyle/>
                    <a:p>
                      <a:pPr marL="0" algn="l" defTabSz="914400" rtl="0" eaLnBrk="1" latinLnBrk="0" hangingPunct="1"/>
                      <a:r>
                        <a:rPr lang="ru-RU" sz="1800" b="1" kern="1200" dirty="0" smtClean="0">
                          <a:solidFill>
                            <a:schemeClr val="tx2"/>
                          </a:solidFill>
                          <a:latin typeface="+mn-lt"/>
                          <a:ea typeface="+mn-ea"/>
                          <a:cs typeface="+mn-cs"/>
                        </a:rPr>
                        <a:t>64</a:t>
                      </a:r>
                      <a:endParaRPr lang="ru-RU" sz="1800" b="1" kern="1200" dirty="0">
                        <a:solidFill>
                          <a:schemeClr val="tx2"/>
                        </a:solidFill>
                        <a:latin typeface="+mn-lt"/>
                        <a:ea typeface="+mn-ea"/>
                        <a:cs typeface="+mn-cs"/>
                      </a:endParaRPr>
                    </a:p>
                  </a:txBody>
                  <a:tcPr/>
                </a:tc>
              </a:tr>
            </a:tbl>
          </a:graphicData>
        </a:graphic>
      </p:graphicFrame>
    </p:spTree>
    <p:extLst>
      <p:ext uri="{BB962C8B-B14F-4D97-AF65-F5344CB8AC3E}">
        <p14:creationId xmlns:p14="http://schemas.microsoft.com/office/powerpoint/2010/main" val="1405043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71400"/>
            <a:ext cx="8229600" cy="1143000"/>
          </a:xfrm>
        </p:spPr>
        <p:txBody>
          <a:bodyPr/>
          <a:lstStyle/>
          <a:p>
            <a:pPr algn="l"/>
            <a:r>
              <a:rPr lang="ru-RU" sz="2200" b="1" dirty="0" err="1">
                <a:solidFill>
                  <a:srgbClr val="4F81BD">
                    <a:lumMod val="75000"/>
                  </a:srgbClr>
                </a:solidFill>
              </a:rPr>
              <a:t>Инвалидизация</a:t>
            </a:r>
            <a:r>
              <a:rPr lang="ru-RU" sz="2200" b="1" dirty="0">
                <a:solidFill>
                  <a:srgbClr val="4F81BD">
                    <a:lumMod val="75000"/>
                  </a:srgbClr>
                </a:solidFill>
              </a:rPr>
              <a:t> </a:t>
            </a:r>
            <a:r>
              <a:rPr lang="ru-RU" sz="2200" b="1" dirty="0" smtClean="0">
                <a:solidFill>
                  <a:srgbClr val="4F81BD">
                    <a:lumMod val="75000"/>
                  </a:srgbClr>
                </a:solidFill>
              </a:rPr>
              <a:t>и </a:t>
            </a:r>
            <a:r>
              <a:rPr lang="ru-RU" sz="2200" b="1" dirty="0">
                <a:solidFill>
                  <a:srgbClr val="4F81BD">
                    <a:lumMod val="75000"/>
                  </a:srgbClr>
                </a:solidFill>
              </a:rPr>
              <a:t>летальность при нозологиях </a:t>
            </a:r>
            <a:br>
              <a:rPr lang="ru-RU" sz="2200" b="1" dirty="0">
                <a:solidFill>
                  <a:srgbClr val="4F81BD">
                    <a:lumMod val="75000"/>
                  </a:srgbClr>
                </a:solidFill>
              </a:rPr>
            </a:br>
            <a:r>
              <a:rPr lang="ru-RU" sz="2200" b="1" dirty="0">
                <a:solidFill>
                  <a:srgbClr val="4F81BD">
                    <a:lumMod val="75000"/>
                  </a:srgbClr>
                </a:solidFill>
              </a:rPr>
              <a:t>из перечня жизнеугрожающих редких </a:t>
            </a:r>
            <a:r>
              <a:rPr lang="ru-RU" sz="2200" b="1" dirty="0" smtClean="0">
                <a:solidFill>
                  <a:srgbClr val="4F81BD">
                    <a:lumMod val="75000"/>
                  </a:srgbClr>
                </a:solidFill>
              </a:rPr>
              <a:t>заболеваний  </a:t>
            </a:r>
            <a:endParaRPr lang="ru-RU" sz="2200" dirty="0"/>
          </a:p>
        </p:txBody>
      </p:sp>
      <p:graphicFrame>
        <p:nvGraphicFramePr>
          <p:cNvPr id="6" name="Диаграмма 5"/>
          <p:cNvGraphicFramePr/>
          <p:nvPr>
            <p:extLst>
              <p:ext uri="{D42A27DB-BD31-4B8C-83A1-F6EECF244321}">
                <p14:modId xmlns:p14="http://schemas.microsoft.com/office/powerpoint/2010/main" val="1554409016"/>
              </p:ext>
            </p:extLst>
          </p:nvPr>
        </p:nvGraphicFramePr>
        <p:xfrm>
          <a:off x="0" y="836712"/>
          <a:ext cx="7308304" cy="42484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79512" y="5085184"/>
            <a:ext cx="8784976" cy="1200329"/>
          </a:xfrm>
          <a:prstGeom prst="rect">
            <a:avLst/>
          </a:prstGeom>
          <a:noFill/>
        </p:spPr>
        <p:txBody>
          <a:bodyPr wrap="square" rtlCol="0">
            <a:spAutoFit/>
          </a:bodyPr>
          <a:lstStyle/>
          <a:p>
            <a:r>
              <a:rPr lang="ru-RU" b="1" dirty="0">
                <a:solidFill>
                  <a:prstClr val="black"/>
                </a:solidFill>
                <a:latin typeface="Calibri"/>
              </a:rPr>
              <a:t>В </a:t>
            </a:r>
            <a:r>
              <a:rPr lang="ru-RU" b="1" dirty="0" smtClean="0">
                <a:solidFill>
                  <a:prstClr val="black"/>
                </a:solidFill>
                <a:latin typeface="Calibri"/>
              </a:rPr>
              <a:t> </a:t>
            </a:r>
            <a:r>
              <a:rPr lang="ru-RU" b="1" dirty="0" smtClean="0">
                <a:solidFill>
                  <a:prstClr val="black"/>
                </a:solidFill>
                <a:latin typeface="Calibri"/>
              </a:rPr>
              <a:t>УФО </a:t>
            </a:r>
            <a:r>
              <a:rPr lang="ru-RU" b="1" dirty="0" smtClean="0">
                <a:solidFill>
                  <a:prstClr val="black"/>
                </a:solidFill>
                <a:latin typeface="Calibri"/>
              </a:rPr>
              <a:t>в 2020: </a:t>
            </a:r>
          </a:p>
          <a:p>
            <a:r>
              <a:rPr lang="ru-RU" b="1" dirty="0" smtClean="0">
                <a:solidFill>
                  <a:prstClr val="black"/>
                </a:solidFill>
                <a:latin typeface="Calibri"/>
              </a:rPr>
              <a:t>62% </a:t>
            </a:r>
            <a:r>
              <a:rPr lang="ru-RU" b="1" dirty="0" smtClean="0">
                <a:solidFill>
                  <a:prstClr val="black"/>
                </a:solidFill>
                <a:latin typeface="Calibri"/>
              </a:rPr>
              <a:t>пациентов в регистре – инвалиды </a:t>
            </a:r>
            <a:r>
              <a:rPr lang="ru-RU" b="1" dirty="0" smtClean="0">
                <a:solidFill>
                  <a:prstClr val="black"/>
                </a:solidFill>
                <a:latin typeface="Calibri"/>
              </a:rPr>
              <a:t>(65% </a:t>
            </a:r>
            <a:r>
              <a:rPr lang="ru-RU" b="1" dirty="0" smtClean="0">
                <a:solidFill>
                  <a:prstClr val="black"/>
                </a:solidFill>
                <a:latin typeface="Calibri"/>
              </a:rPr>
              <a:t>детей в регистре – инвалиды</a:t>
            </a:r>
            <a:r>
              <a:rPr lang="ru-RU" b="1" dirty="0" smtClean="0">
                <a:solidFill>
                  <a:prstClr val="black"/>
                </a:solidFill>
                <a:latin typeface="Calibri"/>
              </a:rPr>
              <a:t>)</a:t>
            </a:r>
          </a:p>
          <a:p>
            <a:r>
              <a:rPr lang="ru-RU" b="1" dirty="0" smtClean="0">
                <a:solidFill>
                  <a:srgbClr val="C00000"/>
                </a:solidFill>
                <a:latin typeface="Calibri"/>
              </a:rPr>
              <a:t>В ХМАО – 98% пациентов в регистре – инвалиды, 40% детей в регистре - инвалиды</a:t>
            </a:r>
            <a:endParaRPr lang="ru-RU" b="1" dirty="0">
              <a:solidFill>
                <a:srgbClr val="C00000"/>
              </a:solidFill>
              <a:latin typeface="Calibri"/>
            </a:endParaRPr>
          </a:p>
          <a:p>
            <a:r>
              <a:rPr lang="ru-RU" b="1" dirty="0" smtClean="0">
                <a:solidFill>
                  <a:prstClr val="black"/>
                </a:solidFill>
                <a:latin typeface="Calibri"/>
              </a:rPr>
              <a:t>Летальность в </a:t>
            </a:r>
            <a:r>
              <a:rPr lang="ru-RU" b="1" dirty="0" smtClean="0">
                <a:solidFill>
                  <a:prstClr val="black"/>
                </a:solidFill>
                <a:latin typeface="Calibri"/>
              </a:rPr>
              <a:t>УФО:  </a:t>
            </a:r>
            <a:r>
              <a:rPr lang="ru-RU" b="1" dirty="0">
                <a:solidFill>
                  <a:prstClr val="black"/>
                </a:solidFill>
                <a:latin typeface="Calibri"/>
              </a:rPr>
              <a:t>п</a:t>
            </a:r>
            <a:r>
              <a:rPr lang="ru-RU" b="1" dirty="0" smtClean="0">
                <a:solidFill>
                  <a:prstClr val="black"/>
                </a:solidFill>
                <a:latin typeface="Calibri"/>
              </a:rPr>
              <a:t>реимущественно </a:t>
            </a:r>
            <a:r>
              <a:rPr lang="ru-RU" b="1" dirty="0">
                <a:solidFill>
                  <a:prstClr val="black"/>
                </a:solidFill>
                <a:latin typeface="Calibri"/>
              </a:rPr>
              <a:t>ИТП</a:t>
            </a:r>
            <a:r>
              <a:rPr lang="ru-RU" b="1" dirty="0">
                <a:solidFill>
                  <a:prstClr val="black"/>
                </a:solidFill>
                <a:latin typeface="Calibri"/>
              </a:rPr>
              <a:t> </a:t>
            </a:r>
            <a:r>
              <a:rPr lang="ru-RU" b="1" dirty="0">
                <a:solidFill>
                  <a:prstClr val="black"/>
                </a:solidFill>
                <a:latin typeface="Calibri"/>
              </a:rPr>
              <a:t>и ЛАГ (в </a:t>
            </a:r>
            <a:r>
              <a:rPr lang="ru-RU" b="1" dirty="0" err="1">
                <a:solidFill>
                  <a:prstClr val="black"/>
                </a:solidFill>
                <a:latin typeface="Calibri"/>
              </a:rPr>
              <a:t>т.ч</a:t>
            </a:r>
            <a:r>
              <a:rPr lang="ru-RU" b="1" dirty="0">
                <a:solidFill>
                  <a:prstClr val="black"/>
                </a:solidFill>
                <a:latin typeface="Calibri"/>
              </a:rPr>
              <a:t>. </a:t>
            </a:r>
            <a:r>
              <a:rPr lang="ru-RU" b="1" dirty="0">
                <a:solidFill>
                  <a:prstClr val="black"/>
                </a:solidFill>
                <a:latin typeface="Calibri"/>
              </a:rPr>
              <a:t>д</a:t>
            </a:r>
            <a:r>
              <a:rPr lang="ru-RU" b="1" dirty="0">
                <a:solidFill>
                  <a:prstClr val="black"/>
                </a:solidFill>
                <a:latin typeface="Calibri"/>
              </a:rPr>
              <a:t>ети)</a:t>
            </a:r>
            <a:endParaRPr lang="ru-RU" b="1" dirty="0">
              <a:solidFill>
                <a:prstClr val="black"/>
              </a:solidFill>
              <a:latin typeface="Calibri"/>
            </a:endParaRPr>
          </a:p>
        </p:txBody>
      </p:sp>
      <p:sp>
        <p:nvSpPr>
          <p:cNvPr id="8" name="Прямоугольник 7"/>
          <p:cNvSpPr/>
          <p:nvPr/>
        </p:nvSpPr>
        <p:spPr>
          <a:xfrm>
            <a:off x="5465228" y="1196752"/>
            <a:ext cx="3593917" cy="2077492"/>
          </a:xfrm>
          <a:prstGeom prst="rect">
            <a:avLst/>
          </a:prstGeom>
          <a:solidFill>
            <a:schemeClr val="bg1"/>
          </a:solidFill>
        </p:spPr>
        <p:txBody>
          <a:bodyPr wrap="square">
            <a:spAutoFit/>
          </a:bodyPr>
          <a:lstStyle/>
          <a:p>
            <a:pPr lvl="0" algn="ctr">
              <a:spcBef>
                <a:spcPts val="0"/>
              </a:spcBef>
            </a:pPr>
            <a:r>
              <a:rPr lang="ru-RU" sz="1900" b="1" u="sng" dirty="0" smtClean="0">
                <a:solidFill>
                  <a:srgbClr val="C00000"/>
                </a:solidFill>
                <a:latin typeface="Calibri"/>
              </a:rPr>
              <a:t>Жизнь редкого пациента </a:t>
            </a:r>
            <a:r>
              <a:rPr lang="ru-RU" sz="2000" b="1" u="sng" dirty="0" smtClean="0">
                <a:solidFill>
                  <a:srgbClr val="C00000"/>
                </a:solidFill>
                <a:latin typeface="Calibri"/>
              </a:rPr>
              <a:t>=</a:t>
            </a:r>
          </a:p>
          <a:p>
            <a:pPr lvl="0" algn="ctr">
              <a:spcBef>
                <a:spcPts val="0"/>
              </a:spcBef>
            </a:pPr>
            <a:r>
              <a:rPr lang="ru-RU" sz="1900" b="1" u="sng" dirty="0" err="1">
                <a:solidFill>
                  <a:srgbClr val="C00000"/>
                </a:solidFill>
                <a:latin typeface="Calibri"/>
              </a:rPr>
              <a:t>о</a:t>
            </a:r>
            <a:r>
              <a:rPr lang="ru-RU" sz="1900" b="1" u="sng" dirty="0" err="1" smtClean="0">
                <a:solidFill>
                  <a:srgbClr val="C00000"/>
                </a:solidFill>
                <a:latin typeface="Calibri"/>
              </a:rPr>
              <a:t>рфанный</a:t>
            </a:r>
            <a:r>
              <a:rPr lang="ru-RU" sz="1900" b="1" u="sng" dirty="0" smtClean="0">
                <a:solidFill>
                  <a:srgbClr val="C00000"/>
                </a:solidFill>
                <a:latin typeface="Calibri"/>
              </a:rPr>
              <a:t> препарат</a:t>
            </a:r>
            <a:endParaRPr lang="ru-RU" sz="1500" b="1" u="sng" dirty="0" smtClean="0">
              <a:solidFill>
                <a:srgbClr val="C00000"/>
              </a:solidFill>
              <a:latin typeface="Calibri"/>
            </a:endParaRPr>
          </a:p>
          <a:p>
            <a:pPr lvl="0" algn="ctr"/>
            <a:r>
              <a:rPr lang="ru-RU" sz="1500" b="1" u="sng" dirty="0" smtClean="0">
                <a:solidFill>
                  <a:srgbClr val="C00000"/>
                </a:solidFill>
                <a:latin typeface="Calibri"/>
              </a:rPr>
              <a:t>Обеспеченность  ЛП в </a:t>
            </a:r>
            <a:r>
              <a:rPr lang="ru-RU" sz="1500" b="1" u="sng" dirty="0">
                <a:solidFill>
                  <a:srgbClr val="C00000"/>
                </a:solidFill>
                <a:latin typeface="Calibri"/>
              </a:rPr>
              <a:t>РФ </a:t>
            </a:r>
            <a:r>
              <a:rPr lang="ru-RU" sz="1500" b="1" u="sng" dirty="0" smtClean="0">
                <a:solidFill>
                  <a:srgbClr val="C00000"/>
                </a:solidFill>
                <a:latin typeface="Calibri"/>
              </a:rPr>
              <a:t>2021 </a:t>
            </a:r>
            <a:r>
              <a:rPr lang="ru-RU" sz="1500" b="1" u="sng" dirty="0">
                <a:solidFill>
                  <a:srgbClr val="C00000"/>
                </a:solidFill>
                <a:latin typeface="Calibri"/>
              </a:rPr>
              <a:t>- </a:t>
            </a:r>
            <a:r>
              <a:rPr lang="ru-RU" b="1" u="sng" dirty="0" smtClean="0">
                <a:solidFill>
                  <a:srgbClr val="C00000"/>
                </a:solidFill>
                <a:latin typeface="Calibri"/>
              </a:rPr>
              <a:t>65% </a:t>
            </a:r>
            <a:endParaRPr lang="ru-RU" b="1" u="sng" dirty="0">
              <a:solidFill>
                <a:srgbClr val="C00000"/>
              </a:solidFill>
              <a:latin typeface="Calibri"/>
            </a:endParaRPr>
          </a:p>
          <a:p>
            <a:pPr lvl="0"/>
            <a:endParaRPr lang="ru-RU" b="1" dirty="0" smtClean="0">
              <a:solidFill>
                <a:srgbClr val="1F497D"/>
              </a:solidFill>
              <a:latin typeface="Calibri"/>
            </a:endParaRPr>
          </a:p>
          <a:p>
            <a:pPr lvl="0" algn="ctr"/>
            <a:r>
              <a:rPr lang="ru-RU" b="1" dirty="0" smtClean="0">
                <a:solidFill>
                  <a:srgbClr val="1F497D"/>
                </a:solidFill>
                <a:latin typeface="Calibri"/>
              </a:rPr>
              <a:t>В </a:t>
            </a:r>
            <a:r>
              <a:rPr lang="ru-RU" b="1" dirty="0">
                <a:solidFill>
                  <a:srgbClr val="1F497D"/>
                </a:solidFill>
                <a:latin typeface="Calibri"/>
              </a:rPr>
              <a:t>У</a:t>
            </a:r>
            <a:r>
              <a:rPr lang="ru-RU" b="1" dirty="0" smtClean="0">
                <a:solidFill>
                  <a:srgbClr val="1F497D"/>
                </a:solidFill>
                <a:latin typeface="Calibri"/>
              </a:rPr>
              <a:t>ФО</a:t>
            </a:r>
            <a:r>
              <a:rPr lang="ru-RU" b="1" dirty="0" smtClean="0">
                <a:solidFill>
                  <a:srgbClr val="1F497D"/>
                </a:solidFill>
                <a:latin typeface="Calibri"/>
              </a:rPr>
              <a:t>: обеспечены </a:t>
            </a:r>
            <a:r>
              <a:rPr lang="ru-RU" b="1" dirty="0" smtClean="0">
                <a:solidFill>
                  <a:srgbClr val="1F497D"/>
                </a:solidFill>
                <a:latin typeface="Calibri"/>
              </a:rPr>
              <a:t>61</a:t>
            </a:r>
            <a:r>
              <a:rPr lang="ru-RU" b="1" dirty="0" smtClean="0">
                <a:solidFill>
                  <a:srgbClr val="1F497D"/>
                </a:solidFill>
                <a:latin typeface="Calibri"/>
              </a:rPr>
              <a:t>%</a:t>
            </a:r>
            <a:endParaRPr lang="ru-RU" b="1" u="sng" dirty="0" smtClean="0">
              <a:solidFill>
                <a:srgbClr val="C00000"/>
              </a:solidFill>
              <a:latin typeface="Calibri"/>
            </a:endParaRPr>
          </a:p>
          <a:p>
            <a:pPr lvl="0" algn="ctr"/>
            <a:r>
              <a:rPr lang="ru-RU" b="1" u="sng" dirty="0" smtClean="0">
                <a:solidFill>
                  <a:srgbClr val="C00000"/>
                </a:solidFill>
                <a:latin typeface="Calibri"/>
              </a:rPr>
              <a:t>ХМАО– </a:t>
            </a:r>
            <a:endParaRPr lang="ru-RU" b="1" u="sng" dirty="0" smtClean="0">
              <a:solidFill>
                <a:srgbClr val="C00000"/>
              </a:solidFill>
              <a:latin typeface="Calibri"/>
            </a:endParaRPr>
          </a:p>
          <a:p>
            <a:pPr lvl="0" algn="ctr"/>
            <a:r>
              <a:rPr lang="ru-RU" b="1" u="sng" dirty="0" smtClean="0">
                <a:solidFill>
                  <a:srgbClr val="C00000"/>
                </a:solidFill>
                <a:latin typeface="Calibri"/>
              </a:rPr>
              <a:t>59% </a:t>
            </a:r>
            <a:r>
              <a:rPr lang="ru-RU" b="1" u="sng" dirty="0" smtClean="0">
                <a:solidFill>
                  <a:srgbClr val="C00000"/>
                </a:solidFill>
                <a:latin typeface="Calibri"/>
              </a:rPr>
              <a:t>от регистра</a:t>
            </a:r>
            <a:endParaRPr lang="ru-RU" b="1" u="sng" dirty="0">
              <a:solidFill>
                <a:srgbClr val="C00000"/>
              </a:solidFill>
              <a:latin typeface="Calibri"/>
            </a:endParaRPr>
          </a:p>
        </p:txBody>
      </p:sp>
    </p:spTree>
    <p:extLst>
      <p:ext uri="{BB962C8B-B14F-4D97-AF65-F5344CB8AC3E}">
        <p14:creationId xmlns:p14="http://schemas.microsoft.com/office/powerpoint/2010/main" val="2685709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71400"/>
            <a:ext cx="8229600" cy="1143000"/>
          </a:xfrm>
        </p:spPr>
        <p:txBody>
          <a:bodyPr/>
          <a:lstStyle/>
          <a:p>
            <a:pPr algn="l">
              <a:defRPr/>
            </a:pPr>
            <a:r>
              <a:rPr lang="ru-RU" sz="2400" b="1" dirty="0">
                <a:solidFill>
                  <a:schemeClr val="accent1">
                    <a:lumMod val="75000"/>
                  </a:schemeClr>
                </a:solidFill>
              </a:rPr>
              <a:t>«</a:t>
            </a:r>
            <a:r>
              <a:rPr lang="ru-RU" sz="2400" b="1" dirty="0" err="1">
                <a:solidFill>
                  <a:schemeClr val="accent1">
                    <a:lumMod val="75000"/>
                  </a:schemeClr>
                </a:solidFill>
              </a:rPr>
              <a:t>Орфанное</a:t>
            </a:r>
            <a:r>
              <a:rPr lang="ru-RU" sz="2400" b="1" dirty="0">
                <a:solidFill>
                  <a:schemeClr val="accent1">
                    <a:lumMod val="75000"/>
                  </a:schemeClr>
                </a:solidFill>
              </a:rPr>
              <a:t> бремя»</a:t>
            </a:r>
          </a:p>
        </p:txBody>
      </p:sp>
      <p:sp>
        <p:nvSpPr>
          <p:cNvPr id="54275" name="Объект 2"/>
          <p:cNvSpPr>
            <a:spLocks noGrp="1"/>
          </p:cNvSpPr>
          <p:nvPr>
            <p:ph idx="1"/>
          </p:nvPr>
        </p:nvSpPr>
        <p:spPr>
          <a:xfrm>
            <a:off x="395536" y="836712"/>
            <a:ext cx="8496944" cy="5112568"/>
          </a:xfrm>
        </p:spPr>
        <p:txBody>
          <a:bodyPr/>
          <a:lstStyle/>
          <a:p>
            <a:r>
              <a:rPr lang="ru-RU" sz="1400" dirty="0" smtClean="0"/>
              <a:t>Бремя лекарственного обеспечения пациентов с редкими (</a:t>
            </a:r>
            <a:r>
              <a:rPr lang="ru-RU" sz="1400" dirty="0" err="1" smtClean="0"/>
              <a:t>орфанными</a:t>
            </a:r>
            <a:r>
              <a:rPr lang="ru-RU" sz="1400" dirty="0" smtClean="0"/>
              <a:t>) заболеваниями для субъектов РФ можно измерить долей таких расходов в региональных расходах на льготное лекарственное обеспечение в целом. </a:t>
            </a:r>
            <a:r>
              <a:rPr lang="ru-RU" sz="1600" b="1" dirty="0" smtClean="0">
                <a:solidFill>
                  <a:srgbClr val="C00000"/>
                </a:solidFill>
              </a:rPr>
              <a:t>В 2012 году эта доля в среднем составляла 6%, а в 2018 году - 17%.</a:t>
            </a:r>
          </a:p>
          <a:p>
            <a:pPr algn="just"/>
            <a:r>
              <a:rPr lang="ru-RU" sz="1400" dirty="0" smtClean="0"/>
              <a:t>Изменение бремени </a:t>
            </a:r>
            <a:r>
              <a:rPr lang="ru-RU" sz="1400" dirty="0" err="1" smtClean="0"/>
              <a:t>орфанных</a:t>
            </a:r>
            <a:r>
              <a:rPr lang="ru-RU" sz="1400" dirty="0" smtClean="0"/>
              <a:t> заболеваний в субъекте РФ зависит от ряда факторов: эпидемиологии заболеваний, активности выявления новых случаев, своевременности лекарственной терапии, динамики бюджета региона на льготное лекарственное обеспечение в целом и на </a:t>
            </a:r>
            <a:r>
              <a:rPr lang="ru-RU" sz="1400" dirty="0" err="1" smtClean="0"/>
              <a:t>орфанных</a:t>
            </a:r>
            <a:r>
              <a:rPr lang="ru-RU" sz="1400" dirty="0" smtClean="0"/>
              <a:t> пациентов в частности (в том числе благодаря федерализации части расходов на лекарственное обеспечение пациентов с определенными «редкими </a:t>
            </a:r>
            <a:r>
              <a:rPr lang="ru-RU" sz="1400" dirty="0" err="1" smtClean="0"/>
              <a:t>жизнеугрожающими</a:t>
            </a:r>
            <a:r>
              <a:rPr lang="ru-RU" sz="1400" dirty="0" smtClean="0"/>
              <a:t> заболеваниями»), желания региональной власти организовать и профинансировать льготное лекарственное обеспечение </a:t>
            </a:r>
            <a:r>
              <a:rPr lang="ru-RU" sz="1400" dirty="0" err="1" smtClean="0"/>
              <a:t>орфанных</a:t>
            </a:r>
            <a:r>
              <a:rPr lang="en-US" sz="1400" dirty="0" smtClean="0"/>
              <a:t> </a:t>
            </a:r>
            <a:r>
              <a:rPr lang="ru-RU" sz="1400" dirty="0" smtClean="0"/>
              <a:t>пациентов. </a:t>
            </a:r>
          </a:p>
          <a:p>
            <a:r>
              <a:rPr lang="ru-RU" sz="1600" b="1" dirty="0" smtClean="0">
                <a:solidFill>
                  <a:srgbClr val="C00000"/>
                </a:solidFill>
              </a:rPr>
              <a:t>В 2019-2020 гг. </a:t>
            </a:r>
            <a:r>
              <a:rPr lang="ru-RU" sz="1400" dirty="0" smtClean="0"/>
              <a:t>совокупная доля расходов регионов на лекарственное обеспечение пациентов с «редкими </a:t>
            </a:r>
            <a:r>
              <a:rPr lang="ru-RU" sz="1400" dirty="0" err="1" smtClean="0"/>
              <a:t>жизнеугрожающими</a:t>
            </a:r>
            <a:r>
              <a:rPr lang="ru-RU" sz="1400" dirty="0" smtClean="0"/>
              <a:t> заболеваниями» в расходах на льготное лекарственное обеспечение за счет региональных бюджетов составила </a:t>
            </a:r>
            <a:r>
              <a:rPr lang="ru-RU" sz="1600" b="1" dirty="0" smtClean="0">
                <a:solidFill>
                  <a:srgbClr val="C00000"/>
                </a:solidFill>
              </a:rPr>
              <a:t>12%</a:t>
            </a:r>
          </a:p>
          <a:p>
            <a:r>
              <a:rPr lang="ru-RU" sz="1600" b="1" u="sng" dirty="0" smtClean="0">
                <a:solidFill>
                  <a:schemeClr val="tx2"/>
                </a:solidFill>
              </a:rPr>
              <a:t>В </a:t>
            </a:r>
            <a:r>
              <a:rPr lang="ru-RU" sz="1600" b="1" u="sng" dirty="0" smtClean="0">
                <a:solidFill>
                  <a:schemeClr val="tx2"/>
                </a:solidFill>
              </a:rPr>
              <a:t>УФО </a:t>
            </a:r>
            <a:r>
              <a:rPr lang="ru-RU" sz="1600" b="1" u="sng" dirty="0" smtClean="0">
                <a:solidFill>
                  <a:schemeClr val="tx2"/>
                </a:solidFill>
              </a:rPr>
              <a:t>доля </a:t>
            </a:r>
            <a:r>
              <a:rPr lang="ru-RU" sz="1600" b="1" u="sng" dirty="0" smtClean="0">
                <a:solidFill>
                  <a:schemeClr val="tx2"/>
                </a:solidFill>
              </a:rPr>
              <a:t>расходов – 16%</a:t>
            </a:r>
            <a:endParaRPr lang="ru-RU" sz="1600" b="1" u="sng" dirty="0" smtClean="0">
              <a:solidFill>
                <a:schemeClr val="tx2"/>
              </a:solidFill>
            </a:endParaRPr>
          </a:p>
          <a:p>
            <a:pPr>
              <a:buFontTx/>
              <a:buChar char="-"/>
            </a:pPr>
            <a:r>
              <a:rPr lang="ru-RU" sz="1600" b="1" dirty="0" smtClean="0">
                <a:solidFill>
                  <a:schemeClr val="tx2">
                    <a:lumMod val="60000"/>
                    <a:lumOff val="40000"/>
                  </a:schemeClr>
                </a:solidFill>
              </a:rPr>
              <a:t>Курганская область не выделяет расходы на редкие </a:t>
            </a:r>
            <a:r>
              <a:rPr lang="ru-RU" sz="1600" b="1" dirty="0" err="1" smtClean="0">
                <a:solidFill>
                  <a:schemeClr val="tx2">
                    <a:lumMod val="60000"/>
                    <a:lumOff val="40000"/>
                  </a:schemeClr>
                </a:solidFill>
              </a:rPr>
              <a:t>жизнеугрожающие</a:t>
            </a:r>
            <a:r>
              <a:rPr lang="ru-RU" sz="1600" b="1" dirty="0" smtClean="0">
                <a:solidFill>
                  <a:schemeClr val="tx2">
                    <a:lumMod val="60000"/>
                    <a:lumOff val="40000"/>
                  </a:schemeClr>
                </a:solidFill>
              </a:rPr>
              <a:t> в объеме РЛО</a:t>
            </a:r>
          </a:p>
          <a:p>
            <a:pPr>
              <a:buFontTx/>
              <a:buChar char="-"/>
            </a:pPr>
            <a:r>
              <a:rPr lang="ru-RU" sz="1600" b="1" dirty="0" smtClean="0">
                <a:solidFill>
                  <a:schemeClr val="tx2">
                    <a:lumMod val="60000"/>
                    <a:lumOff val="40000"/>
                  </a:schemeClr>
                </a:solidFill>
              </a:rPr>
              <a:t>Свердловская область – 21%</a:t>
            </a:r>
          </a:p>
          <a:p>
            <a:pPr>
              <a:buFontTx/>
              <a:buChar char="-"/>
            </a:pPr>
            <a:r>
              <a:rPr lang="ru-RU" sz="1600" b="1" dirty="0" smtClean="0">
                <a:solidFill>
                  <a:schemeClr val="tx2">
                    <a:lumMod val="60000"/>
                    <a:lumOff val="40000"/>
                  </a:schemeClr>
                </a:solidFill>
              </a:rPr>
              <a:t>Тюменская область – 19%</a:t>
            </a:r>
          </a:p>
          <a:p>
            <a:pPr>
              <a:buFontTx/>
              <a:buChar char="-"/>
            </a:pPr>
            <a:r>
              <a:rPr lang="ru-RU" sz="1600" b="1" dirty="0" smtClean="0">
                <a:solidFill>
                  <a:srgbClr val="FF0000"/>
                </a:solidFill>
              </a:rPr>
              <a:t>ХМАО – 12%</a:t>
            </a:r>
          </a:p>
          <a:p>
            <a:pPr>
              <a:buFontTx/>
              <a:buChar char="-"/>
            </a:pPr>
            <a:r>
              <a:rPr lang="ru-RU" sz="1600" b="1" dirty="0" smtClean="0">
                <a:solidFill>
                  <a:schemeClr val="accent1"/>
                </a:solidFill>
              </a:rPr>
              <a:t>Челябинская область – 20%</a:t>
            </a:r>
          </a:p>
          <a:p>
            <a:pPr>
              <a:buFontTx/>
              <a:buChar char="-"/>
            </a:pPr>
            <a:r>
              <a:rPr lang="ru-RU" sz="1600" b="1" dirty="0" smtClean="0">
                <a:solidFill>
                  <a:schemeClr val="accent1"/>
                </a:solidFill>
              </a:rPr>
              <a:t>ЯНАО – 7%</a:t>
            </a:r>
          </a:p>
          <a:p>
            <a:pPr marL="0" indent="0">
              <a:buNone/>
            </a:pPr>
            <a:r>
              <a:rPr lang="ru-RU" sz="1600" b="1" dirty="0" smtClean="0">
                <a:solidFill>
                  <a:schemeClr val="accent1"/>
                </a:solidFill>
              </a:rPr>
              <a:t>Объемы РЛО сопоставимы в Свердловской, Челябинской областях и ХМАО</a:t>
            </a:r>
          </a:p>
          <a:p>
            <a:pPr>
              <a:buFontTx/>
              <a:buChar char="-"/>
            </a:pPr>
            <a:endParaRPr lang="ru-RU" sz="1600" b="1" dirty="0" smtClean="0">
              <a:solidFill>
                <a:schemeClr val="tx2">
                  <a:lumMod val="60000"/>
                  <a:lumOff val="40000"/>
                </a:schemeClr>
              </a:solidFill>
            </a:endParaRPr>
          </a:p>
          <a:p>
            <a:pPr marL="0" indent="0">
              <a:buNone/>
            </a:pPr>
            <a:endParaRPr lang="ru-RU" sz="1600" b="1" dirty="0" smtClean="0">
              <a:solidFill>
                <a:srgbClr val="C00000"/>
              </a:solidFill>
            </a:endParaRPr>
          </a:p>
        </p:txBody>
      </p:sp>
    </p:spTree>
    <p:extLst>
      <p:ext uri="{BB962C8B-B14F-4D97-AF65-F5344CB8AC3E}">
        <p14:creationId xmlns:p14="http://schemas.microsoft.com/office/powerpoint/2010/main" val="266270765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3849" y="2660915"/>
            <a:ext cx="2330568" cy="923330"/>
          </a:xfrm>
          <a:prstGeom prst="rect">
            <a:avLst/>
          </a:prstGeom>
          <a:solidFill>
            <a:srgbClr val="FFC000"/>
          </a:solidFill>
        </p:spPr>
        <p:txBody>
          <a:bodyPr wrap="square" rtlCol="0">
            <a:spAutoFit/>
          </a:bodyPr>
          <a:lstStyle/>
          <a:p>
            <a:pPr algn="ctr"/>
            <a:r>
              <a:rPr lang="ru-RU" b="1" dirty="0" err="1"/>
              <a:t>Высокозатратные</a:t>
            </a:r>
            <a:endParaRPr lang="ru-RU" b="1" dirty="0"/>
          </a:p>
          <a:p>
            <a:pPr algn="ctr"/>
            <a:r>
              <a:rPr lang="ru-RU" b="1" dirty="0"/>
              <a:t>нозологии</a:t>
            </a:r>
          </a:p>
          <a:p>
            <a:pPr algn="ctr"/>
            <a:r>
              <a:rPr lang="ru-RU" u="sng" dirty="0"/>
              <a:t>4/11 редких</a:t>
            </a:r>
          </a:p>
        </p:txBody>
      </p:sp>
      <p:sp>
        <p:nvSpPr>
          <p:cNvPr id="6" name="TextBox 5"/>
          <p:cNvSpPr txBox="1"/>
          <p:nvPr/>
        </p:nvSpPr>
        <p:spPr>
          <a:xfrm>
            <a:off x="3203849" y="4097445"/>
            <a:ext cx="2330568" cy="923330"/>
          </a:xfrm>
          <a:prstGeom prst="rect">
            <a:avLst/>
          </a:prstGeom>
          <a:solidFill>
            <a:srgbClr val="FFC000"/>
          </a:solidFill>
        </p:spPr>
        <p:txBody>
          <a:bodyPr wrap="square" rtlCol="0">
            <a:spAutoFit/>
          </a:bodyPr>
          <a:lstStyle/>
          <a:p>
            <a:pPr algn="ctr"/>
            <a:r>
              <a:rPr lang="ru-RU" b="1" dirty="0"/>
              <a:t>Редкие </a:t>
            </a:r>
          </a:p>
          <a:p>
            <a:pPr algn="ctr"/>
            <a:r>
              <a:rPr lang="ru-RU" b="1" dirty="0" err="1"/>
              <a:t>жизнеугрожающие</a:t>
            </a:r>
            <a:endParaRPr lang="ru-RU" b="1" dirty="0"/>
          </a:p>
          <a:p>
            <a:pPr algn="ctr"/>
            <a:r>
              <a:rPr lang="ru-RU" u="sng" dirty="0"/>
              <a:t>24/17 заболеваний </a:t>
            </a:r>
          </a:p>
        </p:txBody>
      </p:sp>
      <p:sp>
        <p:nvSpPr>
          <p:cNvPr id="9" name="Овал 8"/>
          <p:cNvSpPr/>
          <p:nvPr/>
        </p:nvSpPr>
        <p:spPr>
          <a:xfrm>
            <a:off x="2302763" y="932724"/>
            <a:ext cx="4176464" cy="4992555"/>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3209326" y="1213011"/>
            <a:ext cx="2432077" cy="1661993"/>
          </a:xfrm>
          <a:prstGeom prst="rect">
            <a:avLst/>
          </a:prstGeom>
          <a:noFill/>
        </p:spPr>
        <p:txBody>
          <a:bodyPr wrap="none" rtlCol="0">
            <a:spAutoFit/>
          </a:bodyPr>
          <a:lstStyle/>
          <a:p>
            <a:pPr algn="ctr"/>
            <a:r>
              <a:rPr lang="ru-RU" b="1" u="sng" dirty="0">
                <a:solidFill>
                  <a:schemeClr val="accent6">
                    <a:lumMod val="50000"/>
                  </a:schemeClr>
                </a:solidFill>
              </a:rPr>
              <a:t>ЛЕКОБЕСПЕЧЕНИЕ</a:t>
            </a:r>
          </a:p>
          <a:p>
            <a:pPr algn="ctr"/>
            <a:r>
              <a:rPr lang="ru-RU" sz="2400" b="1" u="sng" dirty="0">
                <a:solidFill>
                  <a:schemeClr val="accent6">
                    <a:lumMod val="50000"/>
                  </a:schemeClr>
                </a:solidFill>
              </a:rPr>
              <a:t>ПО ФАКТУ</a:t>
            </a:r>
          </a:p>
          <a:p>
            <a:pPr algn="ctr"/>
            <a:r>
              <a:rPr lang="ru-RU" sz="2400" b="1" u="sng" dirty="0">
                <a:solidFill>
                  <a:schemeClr val="accent6">
                    <a:lumMod val="50000"/>
                  </a:schemeClr>
                </a:solidFill>
              </a:rPr>
              <a:t>ДИАГНОЗА</a:t>
            </a:r>
          </a:p>
          <a:p>
            <a:pPr algn="ctr"/>
            <a:endParaRPr lang="ru-RU" dirty="0"/>
          </a:p>
          <a:p>
            <a:pPr algn="ctr"/>
            <a:endParaRPr lang="ru-RU" dirty="0"/>
          </a:p>
        </p:txBody>
      </p:sp>
      <p:sp>
        <p:nvSpPr>
          <p:cNvPr id="31" name="TextBox 30"/>
          <p:cNvSpPr txBox="1"/>
          <p:nvPr/>
        </p:nvSpPr>
        <p:spPr>
          <a:xfrm>
            <a:off x="3371990" y="41430"/>
            <a:ext cx="2119298" cy="584775"/>
          </a:xfrm>
          <a:prstGeom prst="rect">
            <a:avLst/>
          </a:prstGeom>
          <a:noFill/>
        </p:spPr>
        <p:txBody>
          <a:bodyPr wrap="none" rtlCol="0">
            <a:spAutoFit/>
          </a:bodyPr>
          <a:lstStyle/>
          <a:p>
            <a:r>
              <a:rPr lang="ru-RU" sz="3200" b="1" u="sng" dirty="0">
                <a:solidFill>
                  <a:srgbClr val="C00000"/>
                </a:solidFill>
              </a:rPr>
              <a:t>2011-2021</a:t>
            </a:r>
          </a:p>
        </p:txBody>
      </p:sp>
      <p:sp>
        <p:nvSpPr>
          <p:cNvPr id="2" name="TextBox 1"/>
          <p:cNvSpPr txBox="1"/>
          <p:nvPr/>
        </p:nvSpPr>
        <p:spPr>
          <a:xfrm>
            <a:off x="1475656" y="5942693"/>
            <a:ext cx="6480720" cy="461665"/>
          </a:xfrm>
          <a:prstGeom prst="rect">
            <a:avLst/>
          </a:prstGeom>
          <a:noFill/>
        </p:spPr>
        <p:txBody>
          <a:bodyPr wrap="square" rtlCol="0">
            <a:spAutoFit/>
          </a:bodyPr>
          <a:lstStyle/>
          <a:p>
            <a:pPr algn="ctr"/>
            <a:r>
              <a:rPr lang="ru-RU" sz="2400" b="1" dirty="0">
                <a:solidFill>
                  <a:srgbClr val="FF0000"/>
                </a:solidFill>
              </a:rPr>
              <a:t>Нет плана </a:t>
            </a:r>
            <a:r>
              <a:rPr lang="ru-RU" sz="2400" b="1" dirty="0" smtClean="0">
                <a:solidFill>
                  <a:srgbClr val="FF0000"/>
                </a:solidFill>
              </a:rPr>
              <a:t>развития </a:t>
            </a:r>
            <a:r>
              <a:rPr lang="ru-RU" sz="2400" b="1" dirty="0">
                <a:solidFill>
                  <a:srgbClr val="FF0000"/>
                </a:solidFill>
              </a:rPr>
              <a:t>программ</a:t>
            </a:r>
          </a:p>
        </p:txBody>
      </p:sp>
      <p:cxnSp>
        <p:nvCxnSpPr>
          <p:cNvPr id="11" name="Прямая со стрелкой 10"/>
          <p:cNvCxnSpPr/>
          <p:nvPr/>
        </p:nvCxnSpPr>
        <p:spPr>
          <a:xfrm flipV="1">
            <a:off x="3491880" y="3459973"/>
            <a:ext cx="72008"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flipV="1">
            <a:off x="3258688" y="3447168"/>
            <a:ext cx="72008"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25562" y="4311264"/>
            <a:ext cx="2506648" cy="307777"/>
          </a:xfrm>
          <a:prstGeom prst="rect">
            <a:avLst/>
          </a:prstGeom>
          <a:noFill/>
        </p:spPr>
        <p:txBody>
          <a:bodyPr wrap="none" rtlCol="0">
            <a:spAutoFit/>
          </a:bodyPr>
          <a:lstStyle/>
          <a:p>
            <a:r>
              <a:rPr lang="ru-RU" sz="1400" b="1" dirty="0">
                <a:solidFill>
                  <a:srgbClr val="FF0000"/>
                </a:solidFill>
              </a:rPr>
              <a:t>Федерализации 2019-2020</a:t>
            </a:r>
          </a:p>
        </p:txBody>
      </p:sp>
    </p:spTree>
    <p:extLst>
      <p:ext uri="{BB962C8B-B14F-4D97-AF65-F5344CB8AC3E}">
        <p14:creationId xmlns:p14="http://schemas.microsoft.com/office/powerpoint/2010/main" val="352473578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850" y="-171451"/>
            <a:ext cx="8229600" cy="1143000"/>
          </a:xfrm>
        </p:spPr>
        <p:txBody>
          <a:bodyPr/>
          <a:lstStyle/>
          <a:p>
            <a:pPr algn="l">
              <a:defRPr/>
            </a:pPr>
            <a:r>
              <a:rPr lang="ru-RU" sz="2400" b="1" dirty="0">
                <a:solidFill>
                  <a:schemeClr val="accent1">
                    <a:lumMod val="75000"/>
                  </a:schemeClr>
                </a:solidFill>
              </a:rPr>
              <a:t>«Новые» редкие нозологии</a:t>
            </a:r>
          </a:p>
        </p:txBody>
      </p:sp>
      <p:pic>
        <p:nvPicPr>
          <p:cNvPr id="55299" name="Объект 7"/>
          <p:cNvPicPr>
            <a:picLocks noGrp="1"/>
          </p:cNvPicPr>
          <p:nvPr>
            <p:ph idx="1"/>
          </p:nvPr>
        </p:nvPicPr>
        <p:blipFill>
          <a:blip r:embed="rId2">
            <a:extLst>
              <a:ext uri="{28A0092B-C50C-407E-A947-70E740481C1C}">
                <a14:useLocalDpi xmlns:a14="http://schemas.microsoft.com/office/drawing/2010/main" val="0"/>
              </a:ext>
            </a:extLst>
          </a:blip>
          <a:srcRect l="14873" t="13448" r="36282" b="21367"/>
          <a:stretch>
            <a:fillRect/>
          </a:stretch>
        </p:blipFill>
        <p:spPr>
          <a:xfrm>
            <a:off x="251521" y="735129"/>
            <a:ext cx="8353425" cy="5676668"/>
          </a:xfrm>
        </p:spPr>
      </p:pic>
      <p:sp>
        <p:nvSpPr>
          <p:cNvPr id="9" name="TextBox 8"/>
          <p:cNvSpPr txBox="1"/>
          <p:nvPr/>
        </p:nvSpPr>
        <p:spPr>
          <a:xfrm>
            <a:off x="4356102" y="1308102"/>
            <a:ext cx="1800225" cy="1138773"/>
          </a:xfrm>
          <a:prstGeom prst="rect">
            <a:avLst/>
          </a:prstGeom>
          <a:solidFill>
            <a:schemeClr val="bg1"/>
          </a:solidFill>
          <a:ln>
            <a:solidFill>
              <a:schemeClr val="tx2"/>
            </a:solidFill>
          </a:ln>
        </p:spPr>
        <p:txBody>
          <a:bodyPr>
            <a:spAutoFit/>
          </a:bodyPr>
          <a:lstStyle/>
          <a:p>
            <a:pPr>
              <a:defRPr/>
            </a:pPr>
            <a:r>
              <a:rPr lang="ru-RU" sz="2000" b="1" dirty="0">
                <a:solidFill>
                  <a:schemeClr val="tx2"/>
                </a:solidFill>
                <a:latin typeface="+mn-lt"/>
                <a:cs typeface="+mn-cs"/>
              </a:rPr>
              <a:t>17</a:t>
            </a:r>
          </a:p>
          <a:p>
            <a:pPr>
              <a:defRPr/>
            </a:pPr>
            <a:r>
              <a:rPr lang="ru-RU" sz="1200" b="1" dirty="0">
                <a:solidFill>
                  <a:schemeClr val="tx2"/>
                </a:solidFill>
                <a:latin typeface="+mn-lt"/>
                <a:cs typeface="+mn-cs"/>
              </a:rPr>
              <a:t>редких </a:t>
            </a:r>
            <a:r>
              <a:rPr lang="ru-RU" sz="1200" b="1" dirty="0" err="1" smtClean="0">
                <a:solidFill>
                  <a:schemeClr val="tx2"/>
                </a:solidFill>
                <a:latin typeface="+mn-lt"/>
                <a:cs typeface="+mn-cs"/>
              </a:rPr>
              <a:t>жизнеугрожающих</a:t>
            </a:r>
            <a:r>
              <a:rPr lang="ru-RU" sz="1200" b="1" dirty="0" smtClean="0">
                <a:solidFill>
                  <a:schemeClr val="tx2"/>
                </a:solidFill>
                <a:latin typeface="+mn-lt"/>
                <a:cs typeface="+mn-cs"/>
              </a:rPr>
              <a:t> заболеваний </a:t>
            </a:r>
          </a:p>
          <a:p>
            <a:pPr algn="ctr">
              <a:defRPr/>
            </a:pPr>
            <a:r>
              <a:rPr lang="ru-RU" sz="1200" b="1" dirty="0" smtClean="0">
                <a:solidFill>
                  <a:srgbClr val="FF0000"/>
                </a:solidFill>
              </a:rPr>
              <a:t>1 533 пациент</a:t>
            </a:r>
            <a:endParaRPr lang="ru-RU" sz="1200" b="1" dirty="0" smtClean="0">
              <a:solidFill>
                <a:srgbClr val="FF0000"/>
              </a:solidFill>
            </a:endParaRPr>
          </a:p>
        </p:txBody>
      </p:sp>
      <p:sp>
        <p:nvSpPr>
          <p:cNvPr id="10" name="TextBox 9"/>
          <p:cNvSpPr txBox="1"/>
          <p:nvPr/>
        </p:nvSpPr>
        <p:spPr>
          <a:xfrm>
            <a:off x="6608765" y="1339850"/>
            <a:ext cx="1906587" cy="954107"/>
          </a:xfrm>
          <a:prstGeom prst="rect">
            <a:avLst/>
          </a:prstGeom>
          <a:solidFill>
            <a:schemeClr val="bg1"/>
          </a:solidFill>
          <a:ln>
            <a:solidFill>
              <a:schemeClr val="tx2"/>
            </a:solidFill>
          </a:ln>
        </p:spPr>
        <p:txBody>
          <a:bodyPr>
            <a:spAutoFit/>
          </a:bodyPr>
          <a:lstStyle/>
          <a:p>
            <a:pPr>
              <a:defRPr/>
            </a:pPr>
            <a:r>
              <a:rPr lang="ru-RU" sz="2000" b="1" dirty="0">
                <a:solidFill>
                  <a:schemeClr val="tx2"/>
                </a:solidFill>
                <a:latin typeface="+mn-lt"/>
                <a:cs typeface="+mn-cs"/>
              </a:rPr>
              <a:t>  11</a:t>
            </a:r>
          </a:p>
          <a:p>
            <a:pPr>
              <a:defRPr/>
            </a:pPr>
            <a:r>
              <a:rPr lang="ru-RU" sz="1200" b="1" dirty="0">
                <a:solidFill>
                  <a:schemeClr val="tx2"/>
                </a:solidFill>
                <a:latin typeface="+mn-lt"/>
                <a:cs typeface="+mn-cs"/>
              </a:rPr>
              <a:t>редких заболеваний </a:t>
            </a:r>
          </a:p>
          <a:p>
            <a:pPr>
              <a:defRPr/>
            </a:pPr>
            <a:r>
              <a:rPr lang="ru-RU" sz="1200" b="1" dirty="0">
                <a:solidFill>
                  <a:schemeClr val="tx2"/>
                </a:solidFill>
                <a:latin typeface="+mn-lt"/>
                <a:cs typeface="+mn-cs"/>
              </a:rPr>
              <a:t>в программе </a:t>
            </a:r>
            <a:r>
              <a:rPr lang="ru-RU" sz="1200" b="1" dirty="0" smtClean="0">
                <a:solidFill>
                  <a:schemeClr val="tx2"/>
                </a:solidFill>
                <a:latin typeface="+mn-lt"/>
                <a:cs typeface="+mn-cs"/>
              </a:rPr>
              <a:t>ВЗН</a:t>
            </a:r>
          </a:p>
          <a:p>
            <a:pPr algn="ctr">
              <a:defRPr/>
            </a:pPr>
            <a:r>
              <a:rPr lang="ru-RU" sz="1200" b="1" dirty="0" smtClean="0">
                <a:solidFill>
                  <a:srgbClr val="FF0000"/>
                </a:solidFill>
              </a:rPr>
              <a:t>2 128 пациента</a:t>
            </a:r>
            <a:endParaRPr lang="ru-RU" sz="1200" b="1" dirty="0" smtClean="0">
              <a:solidFill>
                <a:srgbClr val="FF0000"/>
              </a:solidFill>
            </a:endParaRPr>
          </a:p>
        </p:txBody>
      </p:sp>
      <p:cxnSp>
        <p:nvCxnSpPr>
          <p:cNvPr id="11" name="Прямая со стрелкой 10"/>
          <p:cNvCxnSpPr/>
          <p:nvPr/>
        </p:nvCxnSpPr>
        <p:spPr>
          <a:xfrm>
            <a:off x="4716016" y="1576439"/>
            <a:ext cx="1892748" cy="0"/>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651501" y="3236979"/>
            <a:ext cx="2305050" cy="1077218"/>
          </a:xfrm>
          <a:prstGeom prst="rect">
            <a:avLst/>
          </a:prstGeom>
          <a:solidFill>
            <a:schemeClr val="bg1"/>
          </a:solidFill>
          <a:ln>
            <a:solidFill>
              <a:srgbClr val="C00000"/>
            </a:solidFill>
          </a:ln>
        </p:spPr>
        <p:txBody>
          <a:bodyPr>
            <a:spAutoFit/>
          </a:bodyPr>
          <a:lstStyle/>
          <a:p>
            <a:pPr>
              <a:defRPr/>
            </a:pPr>
            <a:r>
              <a:rPr lang="ru-RU" sz="1600" b="1" dirty="0">
                <a:solidFill>
                  <a:srgbClr val="C00000"/>
                </a:solidFill>
                <a:latin typeface="+mn-lt"/>
                <a:cs typeface="+mn-cs"/>
              </a:rPr>
              <a:t>Более </a:t>
            </a:r>
            <a:r>
              <a:rPr lang="ru-RU" sz="1600" b="1" dirty="0" smtClean="0">
                <a:solidFill>
                  <a:srgbClr val="C00000"/>
                </a:solidFill>
                <a:latin typeface="+mn-lt"/>
                <a:cs typeface="+mn-cs"/>
              </a:rPr>
              <a:t>270</a:t>
            </a:r>
            <a:endParaRPr lang="ru-RU" sz="1600" b="1" dirty="0">
              <a:solidFill>
                <a:srgbClr val="C00000"/>
              </a:solidFill>
              <a:latin typeface="+mn-lt"/>
              <a:cs typeface="+mn-cs"/>
            </a:endParaRPr>
          </a:p>
          <a:p>
            <a:pPr>
              <a:defRPr/>
            </a:pPr>
            <a:r>
              <a:rPr lang="ru-RU" sz="1600" b="1" dirty="0">
                <a:solidFill>
                  <a:srgbClr val="C00000"/>
                </a:solidFill>
                <a:latin typeface="+mn-lt"/>
                <a:cs typeface="+mn-cs"/>
              </a:rPr>
              <a:t>редких заболеваний </a:t>
            </a:r>
          </a:p>
          <a:p>
            <a:pPr>
              <a:defRPr/>
            </a:pPr>
            <a:r>
              <a:rPr lang="ru-RU" sz="1600" b="1" dirty="0">
                <a:solidFill>
                  <a:srgbClr val="C00000"/>
                </a:solidFill>
                <a:latin typeface="+mn-lt"/>
                <a:cs typeface="+mn-cs"/>
              </a:rPr>
              <a:t>в эпидемиологическом  списке Минздрава</a:t>
            </a:r>
          </a:p>
        </p:txBody>
      </p:sp>
      <p:sp>
        <p:nvSpPr>
          <p:cNvPr id="16" name="TextBox 15"/>
          <p:cNvSpPr txBox="1"/>
          <p:nvPr/>
        </p:nvSpPr>
        <p:spPr>
          <a:xfrm>
            <a:off x="2339752" y="3429000"/>
            <a:ext cx="1655762" cy="1292662"/>
          </a:xfrm>
          <a:prstGeom prst="rect">
            <a:avLst/>
          </a:prstGeom>
          <a:solidFill>
            <a:schemeClr val="bg1">
              <a:lumMod val="85000"/>
            </a:schemeClr>
          </a:solidFill>
          <a:ln>
            <a:solidFill>
              <a:schemeClr val="tx2"/>
            </a:solidFill>
          </a:ln>
        </p:spPr>
        <p:txBody>
          <a:bodyPr>
            <a:spAutoFit/>
          </a:bodyPr>
          <a:lstStyle/>
          <a:p>
            <a:pPr>
              <a:defRPr/>
            </a:pPr>
            <a:r>
              <a:rPr lang="ru-RU" b="1" dirty="0">
                <a:solidFill>
                  <a:schemeClr val="tx2"/>
                </a:solidFill>
                <a:latin typeface="+mn-lt"/>
                <a:cs typeface="+mn-cs"/>
              </a:rPr>
              <a:t>более 30</a:t>
            </a:r>
          </a:p>
          <a:p>
            <a:pPr>
              <a:defRPr/>
            </a:pPr>
            <a:r>
              <a:rPr lang="ru-RU" sz="1200" b="1" dirty="0">
                <a:solidFill>
                  <a:schemeClr val="tx2"/>
                </a:solidFill>
                <a:latin typeface="+mn-lt"/>
                <a:cs typeface="+mn-cs"/>
              </a:rPr>
              <a:t>«новых» редких заболеваний  с терапией в </a:t>
            </a:r>
            <a:r>
              <a:rPr lang="ru-RU" sz="1200" b="1" dirty="0" smtClean="0">
                <a:solidFill>
                  <a:schemeClr val="tx2"/>
                </a:solidFill>
                <a:latin typeface="+mn-lt"/>
                <a:cs typeface="+mn-cs"/>
              </a:rPr>
              <a:t>РФ</a:t>
            </a:r>
          </a:p>
          <a:p>
            <a:pPr algn="ctr">
              <a:defRPr/>
            </a:pPr>
            <a:r>
              <a:rPr lang="ru-RU" sz="1200" b="1" dirty="0">
                <a:solidFill>
                  <a:srgbClr val="FF0000"/>
                </a:solidFill>
              </a:rPr>
              <a:t>н</a:t>
            </a:r>
            <a:r>
              <a:rPr lang="ru-RU" sz="1200" b="1" dirty="0" smtClean="0">
                <a:solidFill>
                  <a:srgbClr val="FF0000"/>
                </a:solidFill>
              </a:rPr>
              <a:t>е менее 700 на терапии</a:t>
            </a:r>
            <a:endParaRPr lang="ru-RU" sz="1200" b="1" dirty="0" smtClean="0">
              <a:solidFill>
                <a:srgbClr val="FF0000"/>
              </a:solidFill>
            </a:endParaRPr>
          </a:p>
        </p:txBody>
      </p:sp>
      <p:sp>
        <p:nvSpPr>
          <p:cNvPr id="12" name="TextBox 11"/>
          <p:cNvSpPr txBox="1"/>
          <p:nvPr/>
        </p:nvSpPr>
        <p:spPr>
          <a:xfrm>
            <a:off x="461648" y="1677433"/>
            <a:ext cx="1473288" cy="861774"/>
          </a:xfrm>
          <a:prstGeom prst="rect">
            <a:avLst/>
          </a:prstGeom>
          <a:solidFill>
            <a:srgbClr val="FFC000"/>
          </a:solidFill>
        </p:spPr>
        <p:txBody>
          <a:bodyPr wrap="none" rtlCol="0">
            <a:spAutoFit/>
          </a:bodyPr>
          <a:lstStyle/>
          <a:p>
            <a:pPr algn="ctr"/>
            <a:r>
              <a:rPr lang="ru-RU" b="1" dirty="0"/>
              <a:t>Фонд </a:t>
            </a:r>
          </a:p>
          <a:p>
            <a:pPr algn="ctr"/>
            <a:r>
              <a:rPr lang="ru-RU" b="1" dirty="0"/>
              <a:t>Круг Добра</a:t>
            </a:r>
          </a:p>
          <a:p>
            <a:pPr algn="ctr"/>
            <a:r>
              <a:rPr lang="ru-RU" sz="1400" u="sng" dirty="0"/>
              <a:t>только ДЕТИ </a:t>
            </a:r>
          </a:p>
        </p:txBody>
      </p:sp>
      <p:cxnSp>
        <p:nvCxnSpPr>
          <p:cNvPr id="4" name="Прямая со стрелкой 3"/>
          <p:cNvCxnSpPr/>
          <p:nvPr/>
        </p:nvCxnSpPr>
        <p:spPr>
          <a:xfrm flipH="1" flipV="1">
            <a:off x="1857029" y="2369957"/>
            <a:ext cx="792088" cy="1059044"/>
          </a:xfrm>
          <a:prstGeom prst="straightConnector1">
            <a:avLst/>
          </a:prstGeom>
          <a:ln w="3175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13828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43408"/>
            <a:ext cx="8229600" cy="1143000"/>
          </a:xfrm>
        </p:spPr>
        <p:txBody>
          <a:bodyPr/>
          <a:lstStyle/>
          <a:p>
            <a:pPr algn="l">
              <a:defRPr/>
            </a:pPr>
            <a:r>
              <a:rPr lang="ru-RU" sz="2400" b="1" dirty="0">
                <a:solidFill>
                  <a:schemeClr val="accent1">
                    <a:lumMod val="75000"/>
                  </a:schemeClr>
                </a:solidFill>
              </a:rPr>
              <a:t>«Новые» редкие нозологии</a:t>
            </a:r>
          </a:p>
        </p:txBody>
      </p:sp>
      <p:graphicFrame>
        <p:nvGraphicFramePr>
          <p:cNvPr id="4" name="Таблица 3"/>
          <p:cNvGraphicFramePr>
            <a:graphicFrameLocks noGrp="1"/>
          </p:cNvGraphicFramePr>
          <p:nvPr>
            <p:extLst>
              <p:ext uri="{D42A27DB-BD31-4B8C-83A1-F6EECF244321}">
                <p14:modId xmlns:p14="http://schemas.microsoft.com/office/powerpoint/2010/main" val="2834150556"/>
              </p:ext>
            </p:extLst>
          </p:nvPr>
        </p:nvGraphicFramePr>
        <p:xfrm>
          <a:off x="395536" y="692696"/>
          <a:ext cx="7848872" cy="5798535"/>
        </p:xfrm>
        <a:graphic>
          <a:graphicData uri="http://schemas.openxmlformats.org/drawingml/2006/table">
            <a:tbl>
              <a:tblPr>
                <a:tableStyleId>{5C22544A-7EE6-4342-B048-85BDC9FD1C3A}</a:tableStyleId>
              </a:tblPr>
              <a:tblGrid>
                <a:gridCol w="7848872"/>
              </a:tblGrid>
              <a:tr h="83009">
                <a:tc>
                  <a:txBody>
                    <a:bodyPr/>
                    <a:lstStyle/>
                    <a:p>
                      <a:pPr marL="0" algn="l" defTabSz="914400" rtl="0" eaLnBrk="1" fontAlgn="t" latinLnBrk="0" hangingPunct="1"/>
                      <a:r>
                        <a:rPr lang="ru-RU" sz="1200" u="none" strike="noStrike" kern="1200" dirty="0">
                          <a:solidFill>
                            <a:schemeClr val="dk1"/>
                          </a:solidFill>
                          <a:effectLst/>
                          <a:latin typeface="+mn-lt"/>
                          <a:ea typeface="+mn-ea"/>
                          <a:cs typeface="+mn-cs"/>
                        </a:rPr>
                        <a:t>Акромегалия и гипофизарный гигантизм</a:t>
                      </a:r>
                    </a:p>
                  </a:txBody>
                  <a:tcPr marL="1976" marR="1976" marT="1976" marB="0"/>
                </a:tc>
              </a:tr>
              <a:tr h="41504">
                <a:tc>
                  <a:txBody>
                    <a:bodyPr/>
                    <a:lstStyle/>
                    <a:p>
                      <a:pPr marL="0" algn="l" defTabSz="914400" rtl="0" eaLnBrk="1" fontAlgn="t" latinLnBrk="0" hangingPunct="1"/>
                      <a:r>
                        <a:rPr lang="ru-RU" sz="1200" u="none" strike="noStrike" kern="1200" dirty="0">
                          <a:solidFill>
                            <a:schemeClr val="dk1"/>
                          </a:solidFill>
                          <a:effectLst/>
                          <a:latin typeface="+mn-lt"/>
                          <a:ea typeface="+mn-ea"/>
                          <a:cs typeface="+mn-cs"/>
                        </a:rPr>
                        <a:t>Болезнь </a:t>
                      </a:r>
                      <a:r>
                        <a:rPr lang="ru-RU" sz="1200" u="none" strike="noStrike" kern="1200" dirty="0" err="1">
                          <a:solidFill>
                            <a:schemeClr val="dk1"/>
                          </a:solidFill>
                          <a:effectLst/>
                          <a:latin typeface="+mn-lt"/>
                          <a:ea typeface="+mn-ea"/>
                          <a:cs typeface="+mn-cs"/>
                        </a:rPr>
                        <a:t>Стилла</a:t>
                      </a:r>
                      <a:r>
                        <a:rPr lang="ru-RU" sz="1200" u="none" strike="noStrike" kern="1200" dirty="0">
                          <a:solidFill>
                            <a:schemeClr val="dk1"/>
                          </a:solidFill>
                          <a:effectLst/>
                          <a:latin typeface="+mn-lt"/>
                          <a:ea typeface="+mn-ea"/>
                          <a:cs typeface="+mn-cs"/>
                        </a:rPr>
                        <a:t> взрослых</a:t>
                      </a:r>
                    </a:p>
                  </a:txBody>
                  <a:tcPr marL="1976" marR="1976" marT="1976" marB="0"/>
                </a:tc>
              </a:tr>
              <a:tr h="83009">
                <a:tc>
                  <a:txBody>
                    <a:bodyPr/>
                    <a:lstStyle/>
                    <a:p>
                      <a:pPr marL="0" algn="l" defTabSz="914400" rtl="0" eaLnBrk="1" fontAlgn="t" latinLnBrk="0" hangingPunct="1"/>
                      <a:r>
                        <a:rPr lang="ru-RU" sz="1200" u="none" strike="noStrike" kern="1200">
                          <a:solidFill>
                            <a:schemeClr val="dk1"/>
                          </a:solidFill>
                          <a:effectLst/>
                          <a:latin typeface="+mn-lt"/>
                          <a:ea typeface="+mn-ea"/>
                          <a:cs typeface="+mn-cs"/>
                        </a:rPr>
                        <a:t>Врожденный гиперинсулинизм</a:t>
                      </a:r>
                    </a:p>
                  </a:txBody>
                  <a:tcPr marL="1976" marR="1976" marT="1976" marB="0"/>
                </a:tc>
              </a:tr>
              <a:tr h="83009">
                <a:tc>
                  <a:txBody>
                    <a:bodyPr/>
                    <a:lstStyle/>
                    <a:p>
                      <a:pPr marL="0" algn="l" defTabSz="914400" rtl="0" eaLnBrk="1" fontAlgn="t" latinLnBrk="0" hangingPunct="1"/>
                      <a:r>
                        <a:rPr lang="ru-RU" sz="1200" u="none" strike="noStrike" kern="1200" dirty="0">
                          <a:solidFill>
                            <a:schemeClr val="dk1"/>
                          </a:solidFill>
                          <a:effectLst/>
                          <a:latin typeface="+mn-lt"/>
                          <a:ea typeface="+mn-ea"/>
                          <a:cs typeface="+mn-cs"/>
                        </a:rPr>
                        <a:t>Диффузная крупно-В-клеточная </a:t>
                      </a:r>
                      <a:r>
                        <a:rPr lang="ru-RU" sz="1200" u="none" strike="noStrike" kern="1200" dirty="0" err="1">
                          <a:solidFill>
                            <a:schemeClr val="dk1"/>
                          </a:solidFill>
                          <a:effectLst/>
                          <a:latin typeface="+mn-lt"/>
                          <a:ea typeface="+mn-ea"/>
                          <a:cs typeface="+mn-cs"/>
                        </a:rPr>
                        <a:t>лимфома</a:t>
                      </a:r>
                      <a:endParaRPr lang="ru-RU" sz="1200" u="none" strike="noStrike" kern="1200" dirty="0">
                        <a:solidFill>
                          <a:schemeClr val="dk1"/>
                        </a:solidFill>
                        <a:effectLst/>
                        <a:latin typeface="+mn-lt"/>
                        <a:ea typeface="+mn-ea"/>
                        <a:cs typeface="+mn-cs"/>
                      </a:endParaRPr>
                    </a:p>
                  </a:txBody>
                  <a:tcPr marL="1976" marR="1976" marT="1976" marB="0"/>
                </a:tc>
              </a:tr>
              <a:tr h="124513">
                <a:tc>
                  <a:txBody>
                    <a:bodyPr/>
                    <a:lstStyle/>
                    <a:p>
                      <a:pPr marL="0" algn="l" defTabSz="914400" rtl="0" eaLnBrk="1" fontAlgn="t" latinLnBrk="0" hangingPunct="1"/>
                      <a:r>
                        <a:rPr lang="ru-RU" sz="1200" u="none" strike="noStrike" kern="1200">
                          <a:solidFill>
                            <a:schemeClr val="dk1"/>
                          </a:solidFill>
                          <a:effectLst/>
                          <a:latin typeface="+mn-lt"/>
                          <a:ea typeface="+mn-ea"/>
                          <a:cs typeface="+mn-cs"/>
                        </a:rPr>
                        <a:t>Другие сфинголипидозы  (метахроматическая лейкодистрофия)</a:t>
                      </a:r>
                    </a:p>
                  </a:txBody>
                  <a:tcPr marL="1976" marR="1976" marT="1976" marB="0"/>
                </a:tc>
              </a:tr>
              <a:tr h="83009">
                <a:tc>
                  <a:txBody>
                    <a:bodyPr/>
                    <a:lstStyle/>
                    <a:p>
                      <a:pPr marL="0" algn="l" defTabSz="914400" rtl="0" eaLnBrk="1" fontAlgn="t" latinLnBrk="0" hangingPunct="1"/>
                      <a:r>
                        <a:rPr lang="ru-RU" sz="1200" u="none" strike="noStrike" kern="1200" dirty="0">
                          <a:solidFill>
                            <a:schemeClr val="dk1"/>
                          </a:solidFill>
                          <a:effectLst/>
                          <a:latin typeface="+mn-lt"/>
                          <a:ea typeface="+mn-ea"/>
                          <a:cs typeface="+mn-cs"/>
                        </a:rPr>
                        <a:t>Идиопатический легочный фиброз</a:t>
                      </a:r>
                    </a:p>
                  </a:txBody>
                  <a:tcPr marL="1976" marR="1976" marT="1976" marB="0"/>
                </a:tc>
              </a:tr>
              <a:tr h="83009">
                <a:tc>
                  <a:txBody>
                    <a:bodyPr/>
                    <a:lstStyle/>
                    <a:p>
                      <a:pPr algn="l" fontAlgn="t"/>
                      <a:r>
                        <a:rPr lang="ru-RU" sz="1200" u="none" strike="noStrike">
                          <a:effectLst/>
                        </a:rPr>
                        <a:t>Катехоламинергическая желудочковая тахикардия</a:t>
                      </a:r>
                      <a:endParaRPr lang="ru-RU" sz="1200" b="0" i="0" u="none" strike="noStrike">
                        <a:solidFill>
                          <a:srgbClr val="000000"/>
                        </a:solidFill>
                        <a:effectLst/>
                        <a:latin typeface="Calibri"/>
                      </a:endParaRPr>
                    </a:p>
                  </a:txBody>
                  <a:tcPr marL="1976" marR="1976" marT="1976" marB="0"/>
                </a:tc>
              </a:tr>
              <a:tr h="41504">
                <a:tc>
                  <a:txBody>
                    <a:bodyPr/>
                    <a:lstStyle/>
                    <a:p>
                      <a:pPr algn="l" fontAlgn="t"/>
                      <a:r>
                        <a:rPr lang="ru-RU" sz="1200" u="none" strike="noStrike">
                          <a:effectLst/>
                        </a:rPr>
                        <a:t>Кератоконъюнктивит</a:t>
                      </a:r>
                      <a:endParaRPr lang="ru-RU" sz="1200" b="0" i="0" u="none" strike="noStrike">
                        <a:solidFill>
                          <a:srgbClr val="000000"/>
                        </a:solidFill>
                        <a:effectLst/>
                        <a:latin typeface="Calibri"/>
                      </a:endParaRPr>
                    </a:p>
                  </a:txBody>
                  <a:tcPr marL="1976" marR="1976" marT="1976" marB="0"/>
                </a:tc>
              </a:tr>
              <a:tr h="166018">
                <a:tc>
                  <a:txBody>
                    <a:bodyPr/>
                    <a:lstStyle/>
                    <a:p>
                      <a:pPr algn="l" fontAlgn="t"/>
                      <a:r>
                        <a:rPr lang="ru-RU" sz="1200" u="none" strike="noStrike">
                          <a:effectLst/>
                        </a:rPr>
                        <a:t>Криопирин-ассоциированный периодический синдром (</a:t>
                      </a:r>
                      <a:r>
                        <a:rPr lang="en-US" sz="1200" u="none" strike="noStrike">
                          <a:effectLst/>
                        </a:rPr>
                        <a:t>CAPS)</a:t>
                      </a:r>
                      <a:endParaRPr lang="en-US" sz="1200" b="0" i="0" u="none" strike="noStrike">
                        <a:solidFill>
                          <a:srgbClr val="000000"/>
                        </a:solidFill>
                        <a:effectLst/>
                        <a:latin typeface="Calibri"/>
                      </a:endParaRPr>
                    </a:p>
                  </a:txBody>
                  <a:tcPr marL="1976" marR="1976" marT="1976" marB="0"/>
                </a:tc>
              </a:tr>
              <a:tr h="166018">
                <a:tc>
                  <a:txBody>
                    <a:bodyPr/>
                    <a:lstStyle/>
                    <a:p>
                      <a:pPr algn="l" fontAlgn="t"/>
                      <a:r>
                        <a:rPr lang="ru-RU" sz="1200" u="none" strike="noStrike">
                          <a:effectLst/>
                        </a:rPr>
                        <a:t>Легочная артериальная гипертензия, ассоциирующаяся с другими заболеваниями </a:t>
                      </a:r>
                      <a:endParaRPr lang="ru-RU" sz="1200" b="0" i="0" u="none" strike="noStrike">
                        <a:solidFill>
                          <a:srgbClr val="000000"/>
                        </a:solidFill>
                        <a:effectLst/>
                        <a:latin typeface="Calibri"/>
                      </a:endParaRPr>
                    </a:p>
                  </a:txBody>
                  <a:tcPr marL="1976" marR="1976" marT="1976" marB="0"/>
                </a:tc>
              </a:tr>
              <a:tr h="41504">
                <a:tc>
                  <a:txBody>
                    <a:bodyPr/>
                    <a:lstStyle/>
                    <a:p>
                      <a:pPr algn="l" fontAlgn="t"/>
                      <a:r>
                        <a:rPr lang="ru-RU" sz="1200" u="none" strike="noStrike">
                          <a:effectLst/>
                        </a:rPr>
                        <a:t>Лимфангиолейомиоматоз</a:t>
                      </a:r>
                      <a:endParaRPr lang="ru-RU" sz="1200" b="0" i="0" u="none" strike="noStrike">
                        <a:solidFill>
                          <a:srgbClr val="000000"/>
                        </a:solidFill>
                        <a:effectLst/>
                        <a:latin typeface="Calibri"/>
                      </a:endParaRPr>
                    </a:p>
                  </a:txBody>
                  <a:tcPr marL="1976" marR="1976" marT="1976" marB="0"/>
                </a:tc>
              </a:tr>
              <a:tr h="41504">
                <a:tc>
                  <a:txBody>
                    <a:bodyPr/>
                    <a:lstStyle/>
                    <a:p>
                      <a:pPr algn="l" fontAlgn="t"/>
                      <a:r>
                        <a:rPr lang="ru-RU" sz="1200" u="none" strike="noStrike">
                          <a:effectLst/>
                        </a:rPr>
                        <a:t>Мембранозная нефропатия</a:t>
                      </a:r>
                      <a:endParaRPr lang="ru-RU" sz="1200" b="0" i="0" u="none" strike="noStrike">
                        <a:solidFill>
                          <a:srgbClr val="000000"/>
                        </a:solidFill>
                        <a:effectLst/>
                        <a:latin typeface="Calibri"/>
                      </a:endParaRPr>
                    </a:p>
                  </a:txBody>
                  <a:tcPr marL="1976" marR="1976" marT="1976" marB="0"/>
                </a:tc>
              </a:tr>
              <a:tr h="83009">
                <a:tc>
                  <a:txBody>
                    <a:bodyPr/>
                    <a:lstStyle/>
                    <a:p>
                      <a:pPr algn="l" fontAlgn="t"/>
                      <a:r>
                        <a:rPr lang="ru-RU" sz="1200" u="none" strike="noStrike" dirty="0">
                          <a:effectLst/>
                        </a:rPr>
                        <a:t>Мышечная дистрофия </a:t>
                      </a:r>
                      <a:r>
                        <a:rPr lang="ru-RU" sz="1200" u="none" strike="noStrike" dirty="0" err="1">
                          <a:effectLst/>
                        </a:rPr>
                        <a:t>Дюшенна</a:t>
                      </a:r>
                      <a:endParaRPr lang="ru-RU" sz="1200" b="0" i="0" u="none" strike="noStrike" dirty="0">
                        <a:solidFill>
                          <a:srgbClr val="000000"/>
                        </a:solidFill>
                        <a:effectLst/>
                        <a:latin typeface="Calibri"/>
                      </a:endParaRPr>
                    </a:p>
                  </a:txBody>
                  <a:tcPr marL="1976" marR="1976" marT="1976" marB="0"/>
                </a:tc>
              </a:tr>
              <a:tr h="83009">
                <a:tc>
                  <a:txBody>
                    <a:bodyPr/>
                    <a:lstStyle/>
                    <a:p>
                      <a:pPr algn="l" fontAlgn="t"/>
                      <a:r>
                        <a:rPr lang="ru-RU" sz="1200" u="none" strike="noStrike" dirty="0">
                          <a:effectLst/>
                        </a:rPr>
                        <a:t>Нарушения обмена фосфора (</a:t>
                      </a:r>
                      <a:r>
                        <a:rPr lang="ru-RU" sz="1200" u="none" strike="noStrike" dirty="0" err="1">
                          <a:effectLst/>
                        </a:rPr>
                        <a:t>гипофосфатазия</a:t>
                      </a:r>
                      <a:r>
                        <a:rPr lang="ru-RU" sz="1200" u="none" strike="noStrike" dirty="0">
                          <a:effectLst/>
                        </a:rPr>
                        <a:t>)</a:t>
                      </a:r>
                      <a:endParaRPr lang="ru-RU" sz="1200" b="0" i="0" u="none" strike="noStrike" dirty="0">
                        <a:solidFill>
                          <a:srgbClr val="000000"/>
                        </a:solidFill>
                        <a:effectLst/>
                        <a:latin typeface="Calibri"/>
                      </a:endParaRPr>
                    </a:p>
                  </a:txBody>
                  <a:tcPr marL="1976" marR="1976" marT="1976" marB="0"/>
                </a:tc>
              </a:tr>
              <a:tr h="373540">
                <a:tc>
                  <a:txBody>
                    <a:bodyPr/>
                    <a:lstStyle/>
                    <a:p>
                      <a:pPr algn="l" fontAlgn="t"/>
                      <a:r>
                        <a:rPr lang="ru-RU" sz="1200" u="none" strike="noStrike" kern="1200" dirty="0" err="1">
                          <a:solidFill>
                            <a:schemeClr val="dk1"/>
                          </a:solidFill>
                          <a:effectLst/>
                          <a:latin typeface="+mn-lt"/>
                          <a:ea typeface="+mn-ea"/>
                          <a:cs typeface="+mn-cs"/>
                        </a:rPr>
                        <a:t>Нейробластома</a:t>
                      </a:r>
                      <a:endParaRPr lang="ru-RU" sz="1200" u="none" strike="noStrike" kern="1200" dirty="0">
                        <a:solidFill>
                          <a:schemeClr val="dk1"/>
                        </a:solidFill>
                        <a:effectLst/>
                        <a:latin typeface="+mn-lt"/>
                        <a:ea typeface="+mn-ea"/>
                        <a:cs typeface="+mn-cs"/>
                      </a:endParaRPr>
                    </a:p>
                  </a:txBody>
                  <a:tcPr marL="1976" marR="1976" marT="1976" marB="0"/>
                </a:tc>
              </a:tr>
              <a:tr h="41504">
                <a:tc>
                  <a:txBody>
                    <a:bodyPr/>
                    <a:lstStyle/>
                    <a:p>
                      <a:pPr algn="l" fontAlgn="t"/>
                      <a:r>
                        <a:rPr lang="ru-RU" sz="1200" u="none" strike="noStrike" kern="1200" dirty="0" err="1">
                          <a:solidFill>
                            <a:schemeClr val="dk1"/>
                          </a:solidFill>
                          <a:effectLst/>
                          <a:latin typeface="+mn-lt"/>
                          <a:ea typeface="+mn-ea"/>
                          <a:cs typeface="+mn-cs"/>
                        </a:rPr>
                        <a:t>Нейрофиброматоз</a:t>
                      </a:r>
                      <a:r>
                        <a:rPr lang="ru-RU" sz="1200" u="none" strike="noStrike" kern="1200" dirty="0">
                          <a:solidFill>
                            <a:schemeClr val="dk1"/>
                          </a:solidFill>
                          <a:effectLst/>
                          <a:latin typeface="+mn-lt"/>
                          <a:ea typeface="+mn-ea"/>
                          <a:cs typeface="+mn-cs"/>
                        </a:rPr>
                        <a:t> </a:t>
                      </a:r>
                      <a:r>
                        <a:rPr lang="en-US" sz="1200" u="none" strike="noStrike" kern="1200" dirty="0">
                          <a:solidFill>
                            <a:schemeClr val="dk1"/>
                          </a:solidFill>
                          <a:effectLst/>
                          <a:latin typeface="+mn-lt"/>
                          <a:ea typeface="+mn-ea"/>
                          <a:cs typeface="+mn-cs"/>
                        </a:rPr>
                        <a:t>I </a:t>
                      </a:r>
                      <a:r>
                        <a:rPr lang="ru-RU" sz="1200" u="none" strike="noStrike" kern="1200" dirty="0">
                          <a:solidFill>
                            <a:schemeClr val="dk1"/>
                          </a:solidFill>
                          <a:effectLst/>
                          <a:latin typeface="+mn-lt"/>
                          <a:ea typeface="+mn-ea"/>
                          <a:cs typeface="+mn-cs"/>
                        </a:rPr>
                        <a:t>типа</a:t>
                      </a:r>
                    </a:p>
                  </a:txBody>
                  <a:tcPr marL="1976" marR="1976" marT="1976" marB="0"/>
                </a:tc>
              </a:tr>
              <a:tr h="83009">
                <a:tc>
                  <a:txBody>
                    <a:bodyPr/>
                    <a:lstStyle/>
                    <a:p>
                      <a:pPr algn="l" fontAlgn="t"/>
                      <a:r>
                        <a:rPr lang="ru-RU" sz="1200" u="none" strike="noStrike" kern="1200">
                          <a:solidFill>
                            <a:schemeClr val="dk1"/>
                          </a:solidFill>
                          <a:effectLst/>
                          <a:latin typeface="+mn-lt"/>
                          <a:ea typeface="+mn-ea"/>
                          <a:cs typeface="+mn-cs"/>
                        </a:rPr>
                        <a:t>Оптиконевромиелит (болезнь Девика)</a:t>
                      </a:r>
                    </a:p>
                  </a:txBody>
                  <a:tcPr marL="1976" marR="1976" marT="1976" marB="0"/>
                </a:tc>
              </a:tr>
              <a:tr h="41504">
                <a:tc>
                  <a:txBody>
                    <a:bodyPr/>
                    <a:lstStyle/>
                    <a:p>
                      <a:pPr algn="l" fontAlgn="t"/>
                      <a:r>
                        <a:rPr lang="ru-RU" sz="1200" u="none" strike="noStrike" kern="1200">
                          <a:solidFill>
                            <a:schemeClr val="dk1"/>
                          </a:solidFill>
                          <a:effectLst/>
                          <a:latin typeface="+mn-lt"/>
                          <a:ea typeface="+mn-ea"/>
                          <a:cs typeface="+mn-cs"/>
                        </a:rPr>
                        <a:t>Острый миелоидный лейкоз </a:t>
                      </a:r>
                    </a:p>
                  </a:txBody>
                  <a:tcPr marL="1976" marR="1976" marT="1976" marB="0"/>
                </a:tc>
              </a:tr>
              <a:tr h="249027">
                <a:tc>
                  <a:txBody>
                    <a:bodyPr/>
                    <a:lstStyle/>
                    <a:p>
                      <a:pPr algn="l" fontAlgn="t"/>
                      <a:r>
                        <a:rPr lang="ru-RU" sz="1200" u="none" strike="noStrike" kern="1200">
                          <a:solidFill>
                            <a:schemeClr val="dk1"/>
                          </a:solidFill>
                          <a:effectLst/>
                          <a:latin typeface="+mn-lt"/>
                          <a:ea typeface="+mn-ea"/>
                          <a:cs typeface="+mn-cs"/>
                        </a:rPr>
                        <a:t>Первичные иммунодефициты</a:t>
                      </a:r>
                    </a:p>
                  </a:txBody>
                  <a:tcPr marL="1976" marR="1976" marT="1976" marB="0"/>
                </a:tc>
              </a:tr>
              <a:tr h="41504">
                <a:tc>
                  <a:txBody>
                    <a:bodyPr/>
                    <a:lstStyle/>
                    <a:p>
                      <a:pPr algn="l" fontAlgn="t"/>
                      <a:r>
                        <a:rPr lang="ru-RU" sz="1200" u="none" strike="noStrike" kern="1200">
                          <a:solidFill>
                            <a:schemeClr val="dk1"/>
                          </a:solidFill>
                          <a:effectLst/>
                          <a:latin typeface="+mn-lt"/>
                          <a:ea typeface="+mn-ea"/>
                          <a:cs typeface="+mn-cs"/>
                        </a:rPr>
                        <a:t>Первичный миелофиброз </a:t>
                      </a:r>
                    </a:p>
                  </a:txBody>
                  <a:tcPr marL="1976" marR="1976" marT="1976" marB="0"/>
                </a:tc>
              </a:tr>
              <a:tr h="166018">
                <a:tc>
                  <a:txBody>
                    <a:bodyPr/>
                    <a:lstStyle/>
                    <a:p>
                      <a:pPr algn="l" fontAlgn="t"/>
                      <a:r>
                        <a:rPr lang="ru-RU" sz="1200" u="none" strike="noStrike" kern="1200" dirty="0">
                          <a:solidFill>
                            <a:schemeClr val="dk1"/>
                          </a:solidFill>
                          <a:effectLst/>
                          <a:latin typeface="+mn-lt"/>
                          <a:ea typeface="+mn-ea"/>
                          <a:cs typeface="+mn-cs"/>
                        </a:rPr>
                        <a:t>Пигментный ретинит (</a:t>
                      </a:r>
                      <a:r>
                        <a:rPr lang="ru-RU" sz="1200" u="none" strike="noStrike" kern="1200" dirty="0" err="1">
                          <a:solidFill>
                            <a:schemeClr val="dk1"/>
                          </a:solidFill>
                          <a:effectLst/>
                          <a:latin typeface="+mn-lt"/>
                          <a:ea typeface="+mn-ea"/>
                          <a:cs typeface="+mn-cs"/>
                        </a:rPr>
                        <a:t>Амавроз</a:t>
                      </a:r>
                      <a:r>
                        <a:rPr lang="ru-RU" sz="1200" u="none" strike="noStrike" kern="1200" dirty="0">
                          <a:solidFill>
                            <a:schemeClr val="dk1"/>
                          </a:solidFill>
                          <a:effectLst/>
                          <a:latin typeface="+mn-lt"/>
                          <a:ea typeface="+mn-ea"/>
                          <a:cs typeface="+mn-cs"/>
                        </a:rPr>
                        <a:t> </a:t>
                      </a:r>
                      <a:r>
                        <a:rPr lang="ru-RU" sz="1200" u="none" strike="noStrike" kern="1200" dirty="0" err="1">
                          <a:solidFill>
                            <a:schemeClr val="dk1"/>
                          </a:solidFill>
                          <a:effectLst/>
                          <a:latin typeface="+mn-lt"/>
                          <a:ea typeface="+mn-ea"/>
                          <a:cs typeface="+mn-cs"/>
                        </a:rPr>
                        <a:t>Лебера</a:t>
                      </a:r>
                      <a:r>
                        <a:rPr lang="ru-RU" sz="1200" u="none" strike="noStrike" kern="1200" dirty="0">
                          <a:solidFill>
                            <a:schemeClr val="dk1"/>
                          </a:solidFill>
                          <a:effectLst/>
                          <a:latin typeface="+mn-lt"/>
                          <a:ea typeface="+mn-ea"/>
                          <a:cs typeface="+mn-cs"/>
                        </a:rPr>
                        <a:t>,  ассоциированный с мутацией в гене RPE65)</a:t>
                      </a:r>
                    </a:p>
                  </a:txBody>
                  <a:tcPr marL="1976" marR="1976" marT="1976" marB="0"/>
                </a:tc>
              </a:tr>
              <a:tr h="41504">
                <a:tc>
                  <a:txBody>
                    <a:bodyPr/>
                    <a:lstStyle/>
                    <a:p>
                      <a:pPr algn="l" fontAlgn="t"/>
                      <a:r>
                        <a:rPr lang="ru-RU" sz="1200" u="none" strike="noStrike" kern="1200">
                          <a:solidFill>
                            <a:schemeClr val="dk1"/>
                          </a:solidFill>
                          <a:effectLst/>
                          <a:latin typeface="+mn-lt"/>
                          <a:ea typeface="+mn-ea"/>
                          <a:cs typeface="+mn-cs"/>
                        </a:rPr>
                        <a:t>Полицитемия истинная</a:t>
                      </a:r>
                    </a:p>
                  </a:txBody>
                  <a:tcPr marL="1976" marR="1976" marT="1976" marB="0"/>
                </a:tc>
              </a:tr>
              <a:tr h="124513">
                <a:tc>
                  <a:txBody>
                    <a:bodyPr/>
                    <a:lstStyle/>
                    <a:p>
                      <a:pPr algn="l" fontAlgn="t"/>
                      <a:r>
                        <a:rPr lang="ru-RU" sz="1200" u="none" strike="noStrike" kern="1200" dirty="0">
                          <a:solidFill>
                            <a:schemeClr val="dk1"/>
                          </a:solidFill>
                          <a:effectLst/>
                          <a:latin typeface="+mn-lt"/>
                          <a:ea typeface="+mn-ea"/>
                          <a:cs typeface="+mn-cs"/>
                        </a:rPr>
                        <a:t>Семейная </a:t>
                      </a:r>
                      <a:r>
                        <a:rPr lang="ru-RU" sz="1200" u="none" strike="noStrike" kern="1200" dirty="0" err="1">
                          <a:solidFill>
                            <a:schemeClr val="dk1"/>
                          </a:solidFill>
                          <a:effectLst/>
                          <a:latin typeface="+mn-lt"/>
                          <a:ea typeface="+mn-ea"/>
                          <a:cs typeface="+mn-cs"/>
                        </a:rPr>
                        <a:t>гиперхолестеринемия</a:t>
                      </a:r>
                      <a:r>
                        <a:rPr lang="ru-RU" sz="1200" u="none" strike="noStrike" kern="1200" dirty="0">
                          <a:solidFill>
                            <a:schemeClr val="dk1"/>
                          </a:solidFill>
                          <a:effectLst/>
                          <a:latin typeface="+mn-lt"/>
                          <a:ea typeface="+mn-ea"/>
                          <a:cs typeface="+mn-cs"/>
                        </a:rPr>
                        <a:t> (гомозиготная форма)</a:t>
                      </a:r>
                    </a:p>
                  </a:txBody>
                  <a:tcPr marL="1976" marR="1976" marT="1976" marB="0"/>
                </a:tc>
              </a:tr>
              <a:tr h="124513">
                <a:tc>
                  <a:txBody>
                    <a:bodyPr/>
                    <a:lstStyle/>
                    <a:p>
                      <a:pPr algn="l" fontAlgn="t"/>
                      <a:r>
                        <a:rPr lang="ru-RU" sz="1200" u="none" strike="noStrike" kern="1200" dirty="0">
                          <a:solidFill>
                            <a:schemeClr val="dk1"/>
                          </a:solidFill>
                          <a:effectLst/>
                          <a:latin typeface="+mn-lt"/>
                          <a:ea typeface="+mn-ea"/>
                          <a:cs typeface="+mn-cs"/>
                        </a:rPr>
                        <a:t>Синдром короткой кишки </a:t>
                      </a:r>
                    </a:p>
                  </a:txBody>
                  <a:tcPr marL="1976" marR="1976" marT="1976" marB="0"/>
                </a:tc>
              </a:tr>
              <a:tr h="83009">
                <a:tc>
                  <a:txBody>
                    <a:bodyPr/>
                    <a:lstStyle/>
                    <a:p>
                      <a:pPr algn="l" fontAlgn="t"/>
                      <a:r>
                        <a:rPr lang="ru-RU" sz="1200" u="none" strike="noStrike" kern="1200" dirty="0">
                          <a:solidFill>
                            <a:schemeClr val="dk1"/>
                          </a:solidFill>
                          <a:effectLst/>
                          <a:latin typeface="+mn-lt"/>
                          <a:ea typeface="+mn-ea"/>
                          <a:cs typeface="+mn-cs"/>
                        </a:rPr>
                        <a:t>Солидные опухоли со слияниями генов NTRK</a:t>
                      </a:r>
                    </a:p>
                  </a:txBody>
                  <a:tcPr marL="1976" marR="1976" marT="1976" marB="0"/>
                </a:tc>
              </a:tr>
              <a:tr h="83009">
                <a:tc>
                  <a:txBody>
                    <a:bodyPr/>
                    <a:lstStyle/>
                    <a:p>
                      <a:pPr algn="l" fontAlgn="t"/>
                      <a:r>
                        <a:rPr lang="ru-RU" sz="1200" u="none" strike="noStrike" kern="1200">
                          <a:solidFill>
                            <a:schemeClr val="dk1"/>
                          </a:solidFill>
                          <a:effectLst/>
                          <a:latin typeface="+mn-lt"/>
                          <a:ea typeface="+mn-ea"/>
                          <a:cs typeface="+mn-cs"/>
                        </a:rPr>
                        <a:t>Спинальная мышечная атрофия </a:t>
                      </a:r>
                    </a:p>
                  </a:txBody>
                  <a:tcPr marL="1976" marR="1976" marT="1976" marB="0"/>
                </a:tc>
              </a:tr>
              <a:tr h="41504">
                <a:tc>
                  <a:txBody>
                    <a:bodyPr/>
                    <a:lstStyle/>
                    <a:p>
                      <a:pPr algn="l" fontAlgn="t"/>
                      <a:r>
                        <a:rPr lang="ru-RU" sz="1200" u="none" strike="noStrike" kern="1200" dirty="0">
                          <a:solidFill>
                            <a:schemeClr val="dk1"/>
                          </a:solidFill>
                          <a:effectLst/>
                          <a:latin typeface="+mn-lt"/>
                          <a:ea typeface="+mn-ea"/>
                          <a:cs typeface="+mn-cs"/>
                        </a:rPr>
                        <a:t>Туберозный склероз</a:t>
                      </a:r>
                    </a:p>
                  </a:txBody>
                  <a:tcPr marL="1976" marR="1976" marT="1976" marB="0"/>
                </a:tc>
              </a:tr>
              <a:tr h="124513">
                <a:tc>
                  <a:txBody>
                    <a:bodyPr/>
                    <a:lstStyle/>
                    <a:p>
                      <a:pPr algn="l" fontAlgn="t"/>
                      <a:r>
                        <a:rPr lang="ru-RU" sz="1200" u="none" strike="noStrike" kern="1200">
                          <a:solidFill>
                            <a:schemeClr val="dk1"/>
                          </a:solidFill>
                          <a:effectLst/>
                          <a:latin typeface="+mn-lt"/>
                          <a:ea typeface="+mn-ea"/>
                          <a:cs typeface="+mn-cs"/>
                        </a:rPr>
                        <a:t>Хроническая миелопролиферативная болезнь </a:t>
                      </a:r>
                    </a:p>
                  </a:txBody>
                  <a:tcPr marL="1976" marR="1976" marT="1976" marB="0"/>
                </a:tc>
              </a:tr>
              <a:tr h="83009">
                <a:tc>
                  <a:txBody>
                    <a:bodyPr/>
                    <a:lstStyle/>
                    <a:p>
                      <a:pPr algn="l" fontAlgn="t"/>
                      <a:r>
                        <a:rPr lang="ru-RU" sz="1200" u="none" strike="noStrike" kern="1200" dirty="0">
                          <a:solidFill>
                            <a:schemeClr val="dk1"/>
                          </a:solidFill>
                          <a:effectLst/>
                          <a:latin typeface="+mn-lt"/>
                          <a:ea typeface="+mn-ea"/>
                          <a:cs typeface="+mn-cs"/>
                        </a:rPr>
                        <a:t>В-клеточная </a:t>
                      </a:r>
                      <a:r>
                        <a:rPr lang="ru-RU" sz="1200" u="none" strike="noStrike" kern="1200" dirty="0" err="1">
                          <a:solidFill>
                            <a:schemeClr val="dk1"/>
                          </a:solidFill>
                          <a:effectLst/>
                          <a:latin typeface="+mn-lt"/>
                          <a:ea typeface="+mn-ea"/>
                          <a:cs typeface="+mn-cs"/>
                        </a:rPr>
                        <a:t>лимфома</a:t>
                      </a:r>
                      <a:r>
                        <a:rPr lang="ru-RU" sz="1200" u="none" strike="noStrike" kern="1200" dirty="0">
                          <a:solidFill>
                            <a:schemeClr val="dk1"/>
                          </a:solidFill>
                          <a:effectLst/>
                          <a:latin typeface="+mn-lt"/>
                          <a:ea typeface="+mn-ea"/>
                          <a:cs typeface="+mn-cs"/>
                        </a:rPr>
                        <a:t> неуточненная</a:t>
                      </a:r>
                    </a:p>
                  </a:txBody>
                  <a:tcPr marL="1976" marR="1976" marT="1976" marB="0"/>
                </a:tc>
              </a:tr>
              <a:tr h="41504">
                <a:tc>
                  <a:txBody>
                    <a:bodyPr/>
                    <a:lstStyle/>
                    <a:p>
                      <a:pPr algn="l" fontAlgn="t"/>
                      <a:r>
                        <a:rPr lang="ru-RU" sz="1200" u="none" strike="noStrike" kern="1200" dirty="0">
                          <a:solidFill>
                            <a:schemeClr val="dk1"/>
                          </a:solidFill>
                          <a:effectLst/>
                          <a:latin typeface="+mn-lt"/>
                          <a:ea typeface="+mn-ea"/>
                          <a:cs typeface="+mn-cs"/>
                        </a:rPr>
                        <a:t>С3 </a:t>
                      </a:r>
                      <a:r>
                        <a:rPr lang="ru-RU" sz="1200" u="none" strike="noStrike" kern="1200" dirty="0" err="1">
                          <a:solidFill>
                            <a:schemeClr val="dk1"/>
                          </a:solidFill>
                          <a:effectLst/>
                          <a:latin typeface="+mn-lt"/>
                          <a:ea typeface="+mn-ea"/>
                          <a:cs typeface="+mn-cs"/>
                        </a:rPr>
                        <a:t>гломерулопатия</a:t>
                      </a:r>
                      <a:endParaRPr lang="ru-RU" sz="1200" u="none" strike="noStrike" kern="1200" dirty="0">
                        <a:solidFill>
                          <a:schemeClr val="dk1"/>
                        </a:solidFill>
                        <a:effectLst/>
                        <a:latin typeface="+mn-lt"/>
                        <a:ea typeface="+mn-ea"/>
                        <a:cs typeface="+mn-cs"/>
                      </a:endParaRPr>
                    </a:p>
                  </a:txBody>
                  <a:tcPr marL="1976" marR="1976" marT="1976" marB="0"/>
                </a:tc>
              </a:tr>
            </a:tbl>
          </a:graphicData>
        </a:graphic>
      </p:graphicFrame>
      <p:sp>
        <p:nvSpPr>
          <p:cNvPr id="5" name="TextBox 4"/>
          <p:cNvSpPr txBox="1"/>
          <p:nvPr/>
        </p:nvSpPr>
        <p:spPr>
          <a:xfrm>
            <a:off x="5724128" y="1154361"/>
            <a:ext cx="3412473" cy="1200329"/>
          </a:xfrm>
          <a:prstGeom prst="rect">
            <a:avLst/>
          </a:prstGeom>
          <a:noFill/>
        </p:spPr>
        <p:txBody>
          <a:bodyPr wrap="none" rtlCol="0">
            <a:spAutoFit/>
          </a:bodyPr>
          <a:lstStyle/>
          <a:p>
            <a:r>
              <a:rPr lang="ru-RU" b="1" dirty="0" smtClean="0">
                <a:solidFill>
                  <a:srgbClr val="C00000"/>
                </a:solidFill>
              </a:rPr>
              <a:t>До 200 пациентов в ХМАО </a:t>
            </a:r>
          </a:p>
          <a:p>
            <a:r>
              <a:rPr lang="ru-RU" b="1" dirty="0" smtClean="0">
                <a:solidFill>
                  <a:srgbClr val="C00000"/>
                </a:solidFill>
              </a:rPr>
              <a:t>получают терапию</a:t>
            </a:r>
          </a:p>
          <a:p>
            <a:r>
              <a:rPr lang="ru-RU" b="1" dirty="0" smtClean="0">
                <a:solidFill>
                  <a:srgbClr val="C00000"/>
                </a:solidFill>
              </a:rPr>
              <a:t>Бюджет порядка 60 </a:t>
            </a:r>
            <a:r>
              <a:rPr lang="ru-RU" b="1" dirty="0" err="1" smtClean="0">
                <a:solidFill>
                  <a:srgbClr val="C00000"/>
                </a:solidFill>
              </a:rPr>
              <a:t>млн.руб</a:t>
            </a:r>
            <a:endParaRPr lang="ru-RU" b="1" dirty="0" smtClean="0">
              <a:solidFill>
                <a:srgbClr val="C00000"/>
              </a:solidFill>
            </a:endParaRPr>
          </a:p>
          <a:p>
            <a:endParaRPr lang="ru-RU" b="1" dirty="0">
              <a:solidFill>
                <a:srgbClr val="C00000"/>
              </a:solidFill>
            </a:endParaRPr>
          </a:p>
        </p:txBody>
      </p:sp>
    </p:spTree>
    <p:extLst>
      <p:ext uri="{BB962C8B-B14F-4D97-AF65-F5344CB8AC3E}">
        <p14:creationId xmlns:p14="http://schemas.microsoft.com/office/powerpoint/2010/main" val="168217248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19405"/>
            <a:ext cx="8229600" cy="1143000"/>
          </a:xfrm>
        </p:spPr>
        <p:txBody>
          <a:bodyPr>
            <a:normAutofit/>
          </a:bodyPr>
          <a:lstStyle/>
          <a:p>
            <a:r>
              <a:rPr kumimoji="1" lang="ru-RU" sz="2000" b="1" dirty="0">
                <a:solidFill>
                  <a:schemeClr val="accent1">
                    <a:lumMod val="75000"/>
                  </a:schemeClr>
                </a:solidFill>
                <a:latin typeface="+mn-lt"/>
              </a:rPr>
              <a:t>Что дальше?</a:t>
            </a:r>
          </a:p>
        </p:txBody>
      </p:sp>
      <p:sp>
        <p:nvSpPr>
          <p:cNvPr id="3" name="Объект 2"/>
          <p:cNvSpPr>
            <a:spLocks noGrp="1"/>
          </p:cNvSpPr>
          <p:nvPr>
            <p:ph idx="1"/>
          </p:nvPr>
        </p:nvSpPr>
        <p:spPr>
          <a:xfrm>
            <a:off x="143000" y="740701"/>
            <a:ext cx="9001000" cy="4525963"/>
          </a:xfrm>
        </p:spPr>
        <p:txBody>
          <a:bodyPr>
            <a:noAutofit/>
          </a:bodyPr>
          <a:lstStyle/>
          <a:p>
            <a:pPr marL="0" indent="0">
              <a:buNone/>
            </a:pPr>
            <a:r>
              <a:rPr lang="ru-RU" sz="1400" dirty="0" smtClean="0"/>
              <a:t>Для </a:t>
            </a:r>
            <a:r>
              <a:rPr lang="ru-RU" sz="1400" dirty="0"/>
              <a:t>дальнейшего гармоничного формирования системы льготного лекарственного обеспечения пациентов с редкими (</a:t>
            </a:r>
            <a:r>
              <a:rPr lang="ru-RU" sz="1400" dirty="0" err="1"/>
              <a:t>орфанными</a:t>
            </a:r>
            <a:r>
              <a:rPr lang="ru-RU" sz="1400" dirty="0"/>
              <a:t>) заболеваниями на территории РФ необходимо в ближайшее время сделать несколько конкретных шагов:</a:t>
            </a:r>
          </a:p>
          <a:p>
            <a:r>
              <a:rPr lang="ru-RU" sz="2000" b="1" u="sng" dirty="0">
                <a:solidFill>
                  <a:srgbClr val="FF0000"/>
                </a:solidFill>
              </a:rPr>
              <a:t>Знать и контролировать реальную </a:t>
            </a:r>
            <a:r>
              <a:rPr lang="ru-RU" sz="2000" b="1" u="sng" dirty="0" smtClean="0">
                <a:solidFill>
                  <a:srgbClr val="FF0000"/>
                </a:solidFill>
              </a:rPr>
              <a:t>ситуацию</a:t>
            </a:r>
          </a:p>
          <a:p>
            <a:r>
              <a:rPr lang="ru-RU" sz="1400" b="1" dirty="0" smtClean="0">
                <a:solidFill>
                  <a:srgbClr val="FF0000"/>
                </a:solidFill>
              </a:rPr>
              <a:t>Расширить </a:t>
            </a:r>
            <a:r>
              <a:rPr lang="ru-RU" sz="1400" b="1" dirty="0">
                <a:solidFill>
                  <a:srgbClr val="FF0000"/>
                </a:solidFill>
              </a:rPr>
              <a:t>перечень «редких </a:t>
            </a:r>
            <a:r>
              <a:rPr lang="ru-RU" sz="1400" b="1" dirty="0" err="1">
                <a:solidFill>
                  <a:srgbClr val="FF0000"/>
                </a:solidFill>
              </a:rPr>
              <a:t>жизнеугрожающих</a:t>
            </a:r>
            <a:r>
              <a:rPr lang="ru-RU" sz="1400" b="1" dirty="0">
                <a:solidFill>
                  <a:srgbClr val="FF0000"/>
                </a:solidFill>
              </a:rPr>
              <a:t> заболеваний» </a:t>
            </a:r>
            <a:r>
              <a:rPr lang="ru-RU" sz="1400" b="1" dirty="0"/>
              <a:t>за счет «новых» нозологий, для лечения которых </a:t>
            </a:r>
            <a:r>
              <a:rPr lang="ru-RU" sz="1400" b="1" dirty="0" err="1"/>
              <a:t>орфанные</a:t>
            </a:r>
            <a:r>
              <a:rPr lang="ru-RU" sz="1400" b="1" dirty="0"/>
              <a:t> лекарственные препараты зарегистрированы на территории РФ</a:t>
            </a:r>
            <a:r>
              <a:rPr lang="ru-RU" sz="1400" dirty="0"/>
              <a:t>. Такой шаг позволит пациентам получать патогенетическое лечение по факту наличия редкого диагноза (без получения статуса «инвалид»), создаст преемственность лечения для детской когорты пациентов, обеспеченных сегодня за счет средств фонда «Круг добра», при переходе во взрослое звено, а также позволит вести регистр всех пациентов с редкими (</a:t>
            </a:r>
            <a:r>
              <a:rPr lang="ru-RU" sz="1400" dirty="0" err="1"/>
              <a:t>орфанными</a:t>
            </a:r>
            <a:r>
              <a:rPr lang="ru-RU" sz="1400" dirty="0"/>
              <a:t>) заболеваниями, лекарственные препараты для лечения которых зарегистрированы на территории РФ. </a:t>
            </a:r>
            <a:r>
              <a:rPr lang="ru-RU" sz="1400" b="1" dirty="0">
                <a:solidFill>
                  <a:srgbClr val="FF0000"/>
                </a:solidFill>
              </a:rPr>
              <a:t>Часть заболеваний необходимо сразу включать в ВЗН</a:t>
            </a:r>
          </a:p>
          <a:p>
            <a:r>
              <a:rPr lang="ru-RU" sz="1400" b="1" dirty="0" smtClean="0">
                <a:solidFill>
                  <a:srgbClr val="FF0000"/>
                </a:solidFill>
              </a:rPr>
              <a:t>Продолжать федерализацию за счет таких заболеваний как </a:t>
            </a:r>
            <a:r>
              <a:rPr lang="ru-RU" sz="1200" dirty="0" smtClean="0"/>
              <a:t>СМА, Дефицит </a:t>
            </a:r>
            <a:r>
              <a:rPr lang="ru-RU" sz="1200" dirty="0" err="1" smtClean="0"/>
              <a:t>лизосомной</a:t>
            </a:r>
            <a:r>
              <a:rPr lang="ru-RU" sz="1200" dirty="0" smtClean="0"/>
              <a:t> кислой липазы, Мышечная дистрофия </a:t>
            </a:r>
            <a:r>
              <a:rPr lang="ru-RU" sz="1200" dirty="0" err="1" smtClean="0"/>
              <a:t>Дюшенна</a:t>
            </a:r>
            <a:r>
              <a:rPr lang="ru-RU" sz="1200" dirty="0" smtClean="0"/>
              <a:t>, Нарушения обмена фосфора (</a:t>
            </a:r>
            <a:r>
              <a:rPr lang="ru-RU" sz="1200" dirty="0" err="1" smtClean="0"/>
              <a:t>гипофосфатазия</a:t>
            </a:r>
            <a:r>
              <a:rPr lang="ru-RU" sz="1200" dirty="0" smtClean="0"/>
              <a:t>), Пароксизмальная ночная гемоглобинурия (</a:t>
            </a:r>
            <a:r>
              <a:rPr lang="ru-RU" sz="1200" dirty="0" err="1" smtClean="0"/>
              <a:t>Маркиафавы-Микели</a:t>
            </a:r>
            <a:r>
              <a:rPr lang="ru-RU" sz="1200" dirty="0" smtClean="0"/>
              <a:t>), Дефект в системе комплемента, Другие </a:t>
            </a:r>
            <a:r>
              <a:rPr lang="ru-RU" sz="1200" dirty="0" err="1" smtClean="0"/>
              <a:t>сфинголипидозы</a:t>
            </a:r>
            <a:r>
              <a:rPr lang="ru-RU" sz="1200" dirty="0" smtClean="0"/>
              <a:t>:  болезнь Фабри (Фабри-Андерсона), </a:t>
            </a:r>
            <a:r>
              <a:rPr lang="ru-RU" sz="1200" dirty="0" err="1" smtClean="0"/>
              <a:t>Ниманна</a:t>
            </a:r>
            <a:r>
              <a:rPr lang="ru-RU" sz="1200" dirty="0" smtClean="0"/>
              <a:t>-Пика</a:t>
            </a:r>
            <a:endParaRPr lang="ru-RU" sz="1200" dirty="0"/>
          </a:p>
        </p:txBody>
      </p:sp>
    </p:spTree>
    <p:extLst>
      <p:ext uri="{BB962C8B-B14F-4D97-AF65-F5344CB8AC3E}">
        <p14:creationId xmlns:p14="http://schemas.microsoft.com/office/powerpoint/2010/main" val="1542549300"/>
      </p:ext>
    </p:extLst>
  </p:cSld>
  <p:clrMapOvr>
    <a:masterClrMapping/>
  </p:clrMapOvr>
</p:sld>
</file>

<file path=ppt/theme/theme1.xml><?xml version="1.0" encoding="utf-8"?>
<a:theme xmlns:a="http://schemas.openxmlformats.org/drawingml/2006/main" name="1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1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44450">
          <a:solidFill>
            <a:srgbClr val="FF0000"/>
          </a:solidFill>
          <a:headEnd type="none" w="med" len="med"/>
          <a:tailEnd type="triangle" w="med" len="med"/>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Modèle par défaut">
  <a:themeElements>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Beam</Template>
  <TotalTime>61451</TotalTime>
  <Words>1269</Words>
  <Application>Microsoft Office PowerPoint</Application>
  <PresentationFormat>Экран (4:3)</PresentationFormat>
  <Paragraphs>218</Paragraphs>
  <Slides>13</Slides>
  <Notes>0</Notes>
  <HiddenSlides>0</HiddenSlides>
  <MMClips>0</MMClips>
  <ScaleCrop>false</ScaleCrop>
  <HeadingPairs>
    <vt:vector size="4" baseType="variant">
      <vt:variant>
        <vt:lpstr>Тема</vt:lpstr>
      </vt:variant>
      <vt:variant>
        <vt:i4>12</vt:i4>
      </vt:variant>
      <vt:variant>
        <vt:lpstr>Заголовки слайдов</vt:lpstr>
      </vt:variant>
      <vt:variant>
        <vt:i4>13</vt:i4>
      </vt:variant>
    </vt:vector>
  </HeadingPairs>
  <TitlesOfParts>
    <vt:vector size="25" baseType="lpstr">
      <vt:lpstr>1_Modèle par défaut</vt:lpstr>
      <vt:lpstr>2_Modèle par défaut</vt:lpstr>
      <vt:lpstr>3_Modèle par défaut</vt:lpstr>
      <vt:lpstr>4_Modèle par défaut</vt:lpstr>
      <vt:lpstr>5_Modèle par défaut</vt:lpstr>
      <vt:lpstr>6_Modèle par défaut</vt:lpstr>
      <vt:lpstr>7_Modèle par défaut</vt:lpstr>
      <vt:lpstr>8_Modèle par défaut</vt:lpstr>
      <vt:lpstr>9_Modèle par défaut</vt:lpstr>
      <vt:lpstr>10_Modèle par défaut</vt:lpstr>
      <vt:lpstr>11_Modèle par défaut</vt:lpstr>
      <vt:lpstr>1_Office Theme</vt:lpstr>
      <vt:lpstr>Презентация PowerPoint</vt:lpstr>
      <vt:lpstr>Уральский федеральный округ</vt:lpstr>
      <vt:lpstr>Уральский федеральный округ  (пациенты с редкими заболеваниями в регистрах 2021 г.)</vt:lpstr>
      <vt:lpstr>Инвалидизация и летальность при нозологиях  из перечня жизнеугрожающих редких заболеваний  </vt:lpstr>
      <vt:lpstr>«Орфанное бремя»</vt:lpstr>
      <vt:lpstr>Презентация PowerPoint</vt:lpstr>
      <vt:lpstr>«Новые» редкие нозологии</vt:lpstr>
      <vt:lpstr>«Новые» редкие нозологии</vt:lpstr>
      <vt:lpstr>Что дальше?</vt:lpstr>
      <vt:lpstr>Открытый диалог с участием Министра финансов Российской Федерации А.Г. Силуанова на тему «Совершенствование системы межбюджетных отношений в Российской Федерации: меры по поддержанию сбалансированности бюджетов субъектов Российской Федерации и предложения по созданию условий для повышения их заинтересованности в достижении финансовой самодостаточности» Совет Федерации 19 октября 2021 года</vt:lpstr>
      <vt:lpstr>Презентация PowerPoint</vt:lpstr>
      <vt:lpstr>Презентация PowerPoint</vt:lpstr>
      <vt:lpstr>Презентация PowerPoint</vt:lpstr>
    </vt:vector>
  </TitlesOfParts>
  <Company>MoBIL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Пользователь Windows</cp:lastModifiedBy>
  <cp:revision>1686</cp:revision>
  <cp:lastPrinted>2019-05-27T09:21:12Z</cp:lastPrinted>
  <dcterms:created xsi:type="dcterms:W3CDTF">2010-10-16T08:14:10Z</dcterms:created>
  <dcterms:modified xsi:type="dcterms:W3CDTF">2022-06-01T03:34:52Z</dcterms:modified>
</cp:coreProperties>
</file>